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3"/>
  </p:notesMasterIdLst>
  <p:sldIdLst>
    <p:sldId id="276" r:id="rId2"/>
    <p:sldId id="285" r:id="rId3"/>
    <p:sldId id="280" r:id="rId4"/>
    <p:sldId id="271" r:id="rId5"/>
    <p:sldId id="275" r:id="rId6"/>
    <p:sldId id="278" r:id="rId7"/>
    <p:sldId id="272" r:id="rId8"/>
    <p:sldId id="281" r:id="rId9"/>
    <p:sldId id="287" r:id="rId10"/>
    <p:sldId id="288" r:id="rId11"/>
    <p:sldId id="28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B82"/>
    <a:srgbClr val="AB3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07" autoAdjust="0"/>
    <p:restoredTop sz="47326" autoAdjust="0"/>
  </p:normalViewPr>
  <p:slideViewPr>
    <p:cSldViewPr snapToObjects="1">
      <p:cViewPr varScale="1">
        <p:scale>
          <a:sx n="52" d="100"/>
          <a:sy n="52" d="100"/>
        </p:scale>
        <p:origin x="29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6DA77-1676-2A4E-AFF0-C940DAEB5E79}" type="datetimeFigureOut">
              <a:rPr lang="en-US" smtClean="0"/>
              <a:pPr/>
              <a:t>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125F6-CA9B-8B47-9344-DC4B29897284}" type="slidenum">
              <a:rPr lang="en-US" smtClean="0"/>
              <a:pPr/>
              <a:t>‹#›</a:t>
            </a:fld>
            <a:endParaRPr lang="en-US"/>
          </a:p>
        </p:txBody>
      </p:sp>
    </p:spTree>
    <p:extLst>
      <p:ext uri="{BB962C8B-B14F-4D97-AF65-F5344CB8AC3E}">
        <p14:creationId xmlns:p14="http://schemas.microsoft.com/office/powerpoint/2010/main" val="4193834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hearing incredible stories from our CSJs, we begin to wonder what our why is and how we can ensure that we are living a purposeful life, these thoughts of not knowing</a:t>
            </a:r>
            <a:r>
              <a:rPr lang="en-US" sz="1200" kern="1200" dirty="0" smtClean="0">
                <a:solidFill>
                  <a:schemeClr val="tx1"/>
                </a:solidFill>
                <a:effectLst/>
                <a:latin typeface="+mn-lt"/>
                <a:ea typeface="+mn-ea"/>
                <a:cs typeface="+mn-cs"/>
              </a:rPr>
              <a:t> can weigh us down and keep us from feeling excited and motivated… This is why it’s important to </a:t>
            </a:r>
            <a:r>
              <a:rPr lang="en-US" sz="1200" b="1" kern="1200" dirty="0" smtClean="0">
                <a:solidFill>
                  <a:schemeClr val="tx1"/>
                </a:solidFill>
                <a:effectLst/>
                <a:latin typeface="+mn-lt"/>
                <a:ea typeface="+mn-ea"/>
                <a:cs typeface="+mn-cs"/>
              </a:rPr>
              <a:t>Start with Why.</a:t>
            </a:r>
            <a:r>
              <a:rPr lang="en-US" sz="1200" kern="1200" dirty="0" smtClean="0">
                <a:solidFill>
                  <a:schemeClr val="tx1"/>
                </a:solidFill>
                <a:effectLst/>
                <a:latin typeface="+mn-lt"/>
                <a:ea typeface="+mn-ea"/>
                <a:cs typeface="+mn-cs"/>
              </a:rPr>
              <a:t> To remind ourselves of why we do what we do, as both individuals here at the Mount in our various positions. </a:t>
            </a:r>
          </a:p>
          <a:p>
            <a:r>
              <a:rPr lang="en-US" sz="1200" kern="1200" dirty="0" smtClean="0">
                <a:solidFill>
                  <a:schemeClr val="tx1"/>
                </a:solidFill>
                <a:effectLst/>
                <a:latin typeface="+mn-lt"/>
                <a:ea typeface="+mn-ea"/>
                <a:cs typeface="+mn-cs"/>
              </a:rPr>
              <a:t>Today you will get to explore why Starting with Why is so critical to our success personally and professionally! To do this we will explore a bit about Simon Sinek’s work on this topic.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Background on Simon Sinek (</a:t>
            </a:r>
            <a:r>
              <a:rPr lang="en-US" sz="1200" b="1" kern="1200" dirty="0" err="1" smtClean="0">
                <a:solidFill>
                  <a:schemeClr val="tx1"/>
                </a:solidFill>
                <a:effectLst/>
                <a:latin typeface="+mn-lt"/>
                <a:ea typeface="+mn-ea"/>
                <a:cs typeface="+mn-cs"/>
              </a:rPr>
              <a:t>sih-nek</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trained ethnographer – scientific study of peoples and cultures, Sinek is fascinated by the leaders and companies that make the greatest impact in their organizations and in the world, those with the capacity to inspire, he has discovered some remarkable patterns about how they think, act and communicate and the environments in which people operate at their natural best. He has devoted his life to sharing his thinking in order to help other leaders and organizations inspire action. </a:t>
            </a:r>
          </a:p>
          <a:p>
            <a:r>
              <a:rPr lang="en-US" sz="1200" kern="1200" dirty="0" smtClean="0">
                <a:solidFill>
                  <a:schemeClr val="tx1"/>
                </a:solidFill>
                <a:effectLst/>
                <a:latin typeface="+mn-lt"/>
                <a:ea typeface="+mn-ea"/>
                <a:cs typeface="+mn-cs"/>
              </a:rPr>
              <a:t>Simon is also best known for popularizing the concept of Why in his first Ted Talk in 2009. It has since risen to the third most watched talk of all time on TED.com, gathering 27+million views and is subtitled in 43 languages. </a:t>
            </a:r>
          </a:p>
          <a:p>
            <a:r>
              <a:rPr lang="en-US" sz="1200" kern="1200" dirty="0" smtClean="0">
                <a:solidFill>
                  <a:schemeClr val="tx1"/>
                </a:solidFill>
                <a:effectLst/>
                <a:latin typeface="+mn-lt"/>
                <a:ea typeface="+mn-ea"/>
                <a:cs typeface="+mn-cs"/>
              </a:rPr>
              <a:t>Sinek says that having a job we love and enjoy and feel good about every day is a right for all, not a privilege – we all want that for ourselves but also for our students – how do we help them get there?</a:t>
            </a:r>
          </a:p>
          <a:p>
            <a:endParaRPr lang="en-US" dirty="0"/>
          </a:p>
        </p:txBody>
      </p:sp>
      <p:sp>
        <p:nvSpPr>
          <p:cNvPr id="4" name="Slide Number Placeholder 3"/>
          <p:cNvSpPr>
            <a:spLocks noGrp="1"/>
          </p:cNvSpPr>
          <p:nvPr>
            <p:ph type="sldNum" sz="quarter" idx="10"/>
          </p:nvPr>
        </p:nvSpPr>
        <p:spPr/>
        <p:txBody>
          <a:bodyPr/>
          <a:lstStyle/>
          <a:p>
            <a:fld id="{157125F6-CA9B-8B47-9344-DC4B29897284}" type="slidenum">
              <a:rPr lang="en-US" smtClean="0"/>
              <a:pPr/>
              <a:t>1</a:t>
            </a:fld>
            <a:endParaRPr lang="en-US"/>
          </a:p>
        </p:txBody>
      </p:sp>
    </p:spTree>
    <p:extLst>
      <p:ext uri="{BB962C8B-B14F-4D97-AF65-F5344CB8AC3E}">
        <p14:creationId xmlns:p14="http://schemas.microsoft.com/office/powerpoint/2010/main" val="207540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u="none" kern="1200" baseline="0" dirty="0" smtClean="0">
                <a:solidFill>
                  <a:schemeClr val="tx1"/>
                </a:solidFill>
                <a:latin typeface="+mn-lt"/>
                <a:ea typeface="+mn-ea"/>
                <a:cs typeface="+mn-cs"/>
              </a:rPr>
              <a:t>Why is it that some leaders and organizations are able to inspire greater loyalty and engagement among their </a:t>
            </a:r>
          </a:p>
          <a:p>
            <a:r>
              <a:rPr lang="en-US" sz="1200" u="none" kern="1200" baseline="0" dirty="0" smtClean="0">
                <a:solidFill>
                  <a:schemeClr val="tx1"/>
                </a:solidFill>
                <a:latin typeface="+mn-lt"/>
                <a:ea typeface="+mn-ea"/>
                <a:cs typeface="+mn-cs"/>
              </a:rPr>
              <a:t>customers and employees alike? How are they are able to achieve and sustain inordinate amounts of success for years on end?</a:t>
            </a:r>
          </a:p>
          <a:p>
            <a:r>
              <a:rPr lang="en-US" sz="1200" u="none" kern="1200" baseline="0" dirty="0" smtClean="0">
                <a:solidFill>
                  <a:schemeClr val="tx1"/>
                </a:solidFill>
                <a:latin typeface="+mn-lt"/>
                <a:ea typeface="+mn-ea"/>
                <a:cs typeface="+mn-cs"/>
              </a:rPr>
              <a:t>Whether they realize it or not, all great and inspiring leaders and organizations think, act and communicate in the same way... and it is the complete opposite from everyone else.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 we do, How we do it, Why we do it</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For The Golden Circle to work properly, you must have: </a:t>
            </a:r>
          </a:p>
          <a:p>
            <a:r>
              <a:rPr lang="en-US" sz="1200" u="none" kern="1200" baseline="0" dirty="0" smtClean="0">
                <a:solidFill>
                  <a:schemeClr val="tx1"/>
                </a:solidFill>
                <a:latin typeface="+mn-lt"/>
                <a:ea typeface="+mn-ea"/>
                <a:cs typeface="+mn-cs"/>
              </a:rPr>
              <a:t>1. Clarity of Why,</a:t>
            </a:r>
          </a:p>
          <a:p>
            <a:r>
              <a:rPr lang="en-US" sz="1200" u="none" kern="1200" baseline="0" dirty="0" smtClean="0">
                <a:solidFill>
                  <a:schemeClr val="tx1"/>
                </a:solidFill>
                <a:latin typeface="+mn-lt"/>
                <a:ea typeface="+mn-ea"/>
                <a:cs typeface="+mn-cs"/>
              </a:rPr>
              <a:t>2. Discipline of How, and </a:t>
            </a:r>
          </a:p>
          <a:p>
            <a:r>
              <a:rPr lang="en-US" sz="1200" u="none" kern="1200" baseline="0" dirty="0" smtClean="0">
                <a:solidFill>
                  <a:schemeClr val="tx1"/>
                </a:solidFill>
                <a:latin typeface="+mn-lt"/>
                <a:ea typeface="+mn-ea"/>
                <a:cs typeface="+mn-cs"/>
              </a:rPr>
              <a:t>3. Consistency of What.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No one section of The Golden Circle is more important than the other. The most important thing is a balance across all three.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WHY:</a:t>
            </a:r>
          </a:p>
          <a:p>
            <a:r>
              <a:rPr lang="en-US" sz="1200" u="none" kern="1200" baseline="0" dirty="0" smtClean="0">
                <a:solidFill>
                  <a:schemeClr val="tx1"/>
                </a:solidFill>
                <a:latin typeface="+mn-lt"/>
                <a:ea typeface="+mn-ea"/>
                <a:cs typeface="+mn-cs"/>
              </a:rPr>
              <a:t>If you don’t know Why you do What you do, how can you expect anyone else to know? For others to know your Why, </a:t>
            </a:r>
            <a:r>
              <a:rPr lang="en-US" sz="1200" u="sng" kern="1200" baseline="0" dirty="0" smtClean="0">
                <a:solidFill>
                  <a:schemeClr val="tx1"/>
                </a:solidFill>
                <a:latin typeface="+mn-lt"/>
                <a:ea typeface="+mn-ea"/>
                <a:cs typeface="+mn-cs"/>
              </a:rPr>
              <a:t>you must first have clarity of your own Why.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HOW:</a:t>
            </a:r>
          </a:p>
          <a:p>
            <a:r>
              <a:rPr lang="en-US" sz="1200" u="none" kern="1200" baseline="0" dirty="0" smtClean="0">
                <a:solidFill>
                  <a:schemeClr val="tx1"/>
                </a:solidFill>
                <a:latin typeface="+mn-lt"/>
                <a:ea typeface="+mn-ea"/>
                <a:cs typeface="+mn-cs"/>
              </a:rPr>
              <a:t>The actions that you and your people take to bring your cause to life </a:t>
            </a:r>
            <a:r>
              <a:rPr lang="en-US" sz="1200" u="sng" kern="1200" baseline="0" dirty="0" smtClean="0">
                <a:solidFill>
                  <a:schemeClr val="tx1"/>
                </a:solidFill>
                <a:latin typeface="+mn-lt"/>
                <a:ea typeface="+mn-ea"/>
                <a:cs typeface="+mn-cs"/>
              </a:rPr>
              <a:t>must be aligned</a:t>
            </a:r>
            <a:r>
              <a:rPr lang="en-US" sz="1200" u="none" kern="1200" baseline="0" dirty="0" smtClean="0">
                <a:solidFill>
                  <a:schemeClr val="tx1"/>
                </a:solidFill>
                <a:latin typeface="+mn-lt"/>
                <a:ea typeface="+mn-ea"/>
                <a:cs typeface="+mn-cs"/>
              </a:rPr>
              <a:t> with your values, guiding principles, strengths and beliefs.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a:t>
            </a:r>
          </a:p>
          <a:p>
            <a:r>
              <a:rPr lang="en-US" sz="1200" u="none" kern="1200" baseline="0" dirty="0" smtClean="0">
                <a:solidFill>
                  <a:schemeClr val="tx1"/>
                </a:solidFill>
                <a:latin typeface="+mn-lt"/>
                <a:ea typeface="+mn-ea"/>
                <a:cs typeface="+mn-cs"/>
              </a:rPr>
              <a:t>And everything you say and everything you do </a:t>
            </a:r>
            <a:r>
              <a:rPr lang="en-US" sz="1200" u="sng" kern="1200" baseline="0" dirty="0" smtClean="0">
                <a:solidFill>
                  <a:schemeClr val="tx1"/>
                </a:solidFill>
                <a:latin typeface="+mn-lt"/>
                <a:ea typeface="+mn-ea"/>
                <a:cs typeface="+mn-cs"/>
              </a:rPr>
              <a:t>must be consistent</a:t>
            </a:r>
            <a:r>
              <a:rPr lang="en-US" sz="1200" u="none" kern="1200" baseline="0" dirty="0" smtClean="0">
                <a:solidFill>
                  <a:schemeClr val="tx1"/>
                </a:solidFill>
                <a:latin typeface="+mn-lt"/>
                <a:ea typeface="+mn-ea"/>
                <a:cs typeface="+mn-cs"/>
              </a:rPr>
              <a:t> with what you believe. After all, we live in the tangible world. The only way people will know what you believe is if you say and do the things you actually believe.</a:t>
            </a:r>
          </a:p>
          <a:p>
            <a:endParaRPr lang="pl-PL"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7125F6-CA9B-8B47-9344-DC4B29897284}" type="slidenum">
              <a:rPr lang="en-US" smtClean="0"/>
              <a:pPr/>
              <a:t>10</a:t>
            </a:fld>
            <a:endParaRPr lang="en-US"/>
          </a:p>
        </p:txBody>
      </p:sp>
    </p:spTree>
    <p:extLst>
      <p:ext uri="{BB962C8B-B14F-4D97-AF65-F5344CB8AC3E}">
        <p14:creationId xmlns:p14="http://schemas.microsoft.com/office/powerpoint/2010/main" val="194693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u="none" kern="1200" baseline="0" dirty="0" smtClean="0">
                <a:solidFill>
                  <a:schemeClr val="tx1"/>
                </a:solidFill>
                <a:latin typeface="+mn-lt"/>
                <a:ea typeface="+mn-ea"/>
                <a:cs typeface="+mn-cs"/>
              </a:rPr>
              <a:t>Leadership</a:t>
            </a:r>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Why is it that some leaders and organizations are able to inspire greater loyalty and engagement among their </a:t>
            </a:r>
          </a:p>
          <a:p>
            <a:r>
              <a:rPr lang="en-US" sz="1200" u="none" kern="1200" baseline="0" dirty="0" smtClean="0">
                <a:solidFill>
                  <a:schemeClr val="tx1"/>
                </a:solidFill>
                <a:latin typeface="+mn-lt"/>
                <a:ea typeface="+mn-ea"/>
                <a:cs typeface="+mn-cs"/>
              </a:rPr>
              <a:t>customers and employees alike? How are they are able to achieve and sustain inordinate amounts of success for years on end?</a:t>
            </a:r>
          </a:p>
          <a:p>
            <a:r>
              <a:rPr lang="en-US" sz="1200" u="none" kern="1200" baseline="0" dirty="0" smtClean="0">
                <a:solidFill>
                  <a:schemeClr val="tx1"/>
                </a:solidFill>
                <a:latin typeface="+mn-lt"/>
                <a:ea typeface="+mn-ea"/>
                <a:cs typeface="+mn-cs"/>
              </a:rPr>
              <a:t>Whether they realize it or not, all great and inspiring leaders and organizations think, act and communicate in the same way... and it is the complete opposite from everyone else.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 we do, How we do it, Why we do it</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For The Golden Circle to work properly, you must have: </a:t>
            </a:r>
          </a:p>
          <a:p>
            <a:r>
              <a:rPr lang="en-US" sz="1200" u="none" kern="1200" baseline="0" dirty="0" smtClean="0">
                <a:solidFill>
                  <a:schemeClr val="tx1"/>
                </a:solidFill>
                <a:latin typeface="+mn-lt"/>
                <a:ea typeface="+mn-ea"/>
                <a:cs typeface="+mn-cs"/>
              </a:rPr>
              <a:t>1. Clarity of Why,</a:t>
            </a:r>
          </a:p>
          <a:p>
            <a:r>
              <a:rPr lang="en-US" sz="1200" u="none" kern="1200" baseline="0" dirty="0" smtClean="0">
                <a:solidFill>
                  <a:schemeClr val="tx1"/>
                </a:solidFill>
                <a:latin typeface="+mn-lt"/>
                <a:ea typeface="+mn-ea"/>
                <a:cs typeface="+mn-cs"/>
              </a:rPr>
              <a:t>2. Discipline of How, and </a:t>
            </a:r>
          </a:p>
          <a:p>
            <a:r>
              <a:rPr lang="en-US" sz="1200" u="none" kern="1200" baseline="0" dirty="0" smtClean="0">
                <a:solidFill>
                  <a:schemeClr val="tx1"/>
                </a:solidFill>
                <a:latin typeface="+mn-lt"/>
                <a:ea typeface="+mn-ea"/>
                <a:cs typeface="+mn-cs"/>
              </a:rPr>
              <a:t>3. Consistency of What.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No one section of The Golden Circle is more important than the other. The most important thing is a balance across all three.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WHY:</a:t>
            </a:r>
          </a:p>
          <a:p>
            <a:r>
              <a:rPr lang="en-US" sz="1200" u="none" kern="1200" baseline="0" dirty="0" smtClean="0">
                <a:solidFill>
                  <a:schemeClr val="tx1"/>
                </a:solidFill>
                <a:latin typeface="+mn-lt"/>
                <a:ea typeface="+mn-ea"/>
                <a:cs typeface="+mn-cs"/>
              </a:rPr>
              <a:t>If you don’t know Why you do What you do, how can you expect anyone else to know? For others to know your Why, </a:t>
            </a:r>
            <a:r>
              <a:rPr lang="en-US" sz="1200" u="sng" kern="1200" baseline="0" dirty="0" smtClean="0">
                <a:solidFill>
                  <a:schemeClr val="tx1"/>
                </a:solidFill>
                <a:latin typeface="+mn-lt"/>
                <a:ea typeface="+mn-ea"/>
                <a:cs typeface="+mn-cs"/>
              </a:rPr>
              <a:t>you must first have clarity of your own Why.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HOW:</a:t>
            </a:r>
          </a:p>
          <a:p>
            <a:r>
              <a:rPr lang="en-US" sz="1200" u="none" kern="1200" baseline="0" dirty="0" smtClean="0">
                <a:solidFill>
                  <a:schemeClr val="tx1"/>
                </a:solidFill>
                <a:latin typeface="+mn-lt"/>
                <a:ea typeface="+mn-ea"/>
                <a:cs typeface="+mn-cs"/>
              </a:rPr>
              <a:t>The actions that you and your people take to bring your cause to life </a:t>
            </a:r>
            <a:r>
              <a:rPr lang="en-US" sz="1200" u="sng" kern="1200" baseline="0" dirty="0" smtClean="0">
                <a:solidFill>
                  <a:schemeClr val="tx1"/>
                </a:solidFill>
                <a:latin typeface="+mn-lt"/>
                <a:ea typeface="+mn-ea"/>
                <a:cs typeface="+mn-cs"/>
              </a:rPr>
              <a:t>must be aligned</a:t>
            </a:r>
            <a:r>
              <a:rPr lang="en-US" sz="1200" u="none" kern="1200" baseline="0" dirty="0" smtClean="0">
                <a:solidFill>
                  <a:schemeClr val="tx1"/>
                </a:solidFill>
                <a:latin typeface="+mn-lt"/>
                <a:ea typeface="+mn-ea"/>
                <a:cs typeface="+mn-cs"/>
              </a:rPr>
              <a:t> with your values, guiding principles, strengths and beliefs.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a:t>
            </a:r>
          </a:p>
          <a:p>
            <a:r>
              <a:rPr lang="en-US" sz="1200" u="none" kern="1200" baseline="0" dirty="0" smtClean="0">
                <a:solidFill>
                  <a:schemeClr val="tx1"/>
                </a:solidFill>
                <a:latin typeface="+mn-lt"/>
                <a:ea typeface="+mn-ea"/>
                <a:cs typeface="+mn-cs"/>
              </a:rPr>
              <a:t>And everything you say and everything you do </a:t>
            </a:r>
            <a:r>
              <a:rPr lang="en-US" sz="1200" u="sng" kern="1200" baseline="0" dirty="0" smtClean="0">
                <a:solidFill>
                  <a:schemeClr val="tx1"/>
                </a:solidFill>
                <a:latin typeface="+mn-lt"/>
                <a:ea typeface="+mn-ea"/>
                <a:cs typeface="+mn-cs"/>
              </a:rPr>
              <a:t>must be consistent</a:t>
            </a:r>
            <a:r>
              <a:rPr lang="en-US" sz="1200" u="none" kern="1200" baseline="0" dirty="0" smtClean="0">
                <a:solidFill>
                  <a:schemeClr val="tx1"/>
                </a:solidFill>
                <a:latin typeface="+mn-lt"/>
                <a:ea typeface="+mn-ea"/>
                <a:cs typeface="+mn-cs"/>
              </a:rPr>
              <a:t> with what you believe. After all, we live in the tangible world. The only way people will know what you believe is if you say and do the things you actually believe.</a:t>
            </a:r>
          </a:p>
          <a:p>
            <a:endParaRPr lang="pl-PL"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7125F6-CA9B-8B47-9344-DC4B29897284}" type="slidenum">
              <a:rPr lang="en-US" smtClean="0"/>
              <a:pPr/>
              <a:t>11</a:t>
            </a:fld>
            <a:endParaRPr lang="en-US"/>
          </a:p>
        </p:txBody>
      </p:sp>
    </p:spTree>
    <p:extLst>
      <p:ext uri="{BB962C8B-B14F-4D97-AF65-F5344CB8AC3E}">
        <p14:creationId xmlns:p14="http://schemas.microsoft.com/office/powerpoint/2010/main" val="313152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hearing incredible stories from our CSJs, we begin to wonder what our why is and how we can ensure that we are living a purposeful life, these thoughts of not knowing</a:t>
            </a:r>
            <a:r>
              <a:rPr lang="en-US" sz="1200" kern="1200" dirty="0" smtClean="0">
                <a:solidFill>
                  <a:schemeClr val="tx1"/>
                </a:solidFill>
                <a:effectLst/>
                <a:latin typeface="+mn-lt"/>
                <a:ea typeface="+mn-ea"/>
                <a:cs typeface="+mn-cs"/>
              </a:rPr>
              <a:t> can weigh us down and keep us from feeling excited and motivated… This is why it’s important to </a:t>
            </a:r>
            <a:r>
              <a:rPr lang="en-US" sz="1200" b="1" kern="1200" dirty="0" smtClean="0">
                <a:solidFill>
                  <a:schemeClr val="tx1"/>
                </a:solidFill>
                <a:effectLst/>
                <a:latin typeface="+mn-lt"/>
                <a:ea typeface="+mn-ea"/>
                <a:cs typeface="+mn-cs"/>
              </a:rPr>
              <a:t>Start with Why.</a:t>
            </a:r>
            <a:r>
              <a:rPr lang="en-US" sz="1200" kern="1200" dirty="0" smtClean="0">
                <a:solidFill>
                  <a:schemeClr val="tx1"/>
                </a:solidFill>
                <a:effectLst/>
                <a:latin typeface="+mn-lt"/>
                <a:ea typeface="+mn-ea"/>
                <a:cs typeface="+mn-cs"/>
              </a:rPr>
              <a:t> To remind ourselves of why we do what we do, as both individuals here at the Mount in our various positions. </a:t>
            </a:r>
          </a:p>
          <a:p>
            <a:r>
              <a:rPr lang="en-US" sz="1200" kern="1200" dirty="0" smtClean="0">
                <a:solidFill>
                  <a:schemeClr val="tx1"/>
                </a:solidFill>
                <a:effectLst/>
                <a:latin typeface="+mn-lt"/>
                <a:ea typeface="+mn-ea"/>
                <a:cs typeface="+mn-cs"/>
              </a:rPr>
              <a:t>Today you will get to explore why Starting with Why is so critical to our success personally and professionally! To do this we will explore a bit about Simon Sinek’s work on this topic.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Background on Simon Sinek (</a:t>
            </a:r>
            <a:r>
              <a:rPr lang="en-US" sz="1200" b="1" kern="1200" dirty="0" err="1" smtClean="0">
                <a:solidFill>
                  <a:schemeClr val="tx1"/>
                </a:solidFill>
                <a:effectLst/>
                <a:latin typeface="+mn-lt"/>
                <a:ea typeface="+mn-ea"/>
                <a:cs typeface="+mn-cs"/>
              </a:rPr>
              <a:t>sih-nek</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trained ethnographer – scientific study of peoples and cultures, Sinek is fascinated by the leaders and companies that make the greatest impact in their organizations and in the world, those with the capacity to inspire, he has discovered some remarkable patterns about how they think, act and communicate and the environments in which people operate at their natural best. He has devoted his life to sharing his thinking in order to help other leaders and organizations inspire action. </a:t>
            </a:r>
          </a:p>
          <a:p>
            <a:r>
              <a:rPr lang="en-US" sz="1200" kern="1200" dirty="0" smtClean="0">
                <a:solidFill>
                  <a:schemeClr val="tx1"/>
                </a:solidFill>
                <a:effectLst/>
                <a:latin typeface="+mn-lt"/>
                <a:ea typeface="+mn-ea"/>
                <a:cs typeface="+mn-cs"/>
              </a:rPr>
              <a:t>Simon is also best known for popularizing the concept of Why in his first Ted Talk in 2009. It has since risen to the third most watched talk of all time on TED.com, gathering 27+million views and is subtitled in 43 languages. </a:t>
            </a:r>
          </a:p>
          <a:p>
            <a:r>
              <a:rPr lang="en-US" sz="1200" kern="1200" dirty="0" smtClean="0">
                <a:solidFill>
                  <a:schemeClr val="tx1"/>
                </a:solidFill>
                <a:effectLst/>
                <a:latin typeface="+mn-lt"/>
                <a:ea typeface="+mn-ea"/>
                <a:cs typeface="+mn-cs"/>
              </a:rPr>
              <a:t>Sinek says that having a job we love and enjoy and feel good about every day is a right for all, not a privilege – we all want that for ourselves but also for our students – how do we help them get there?</a:t>
            </a:r>
          </a:p>
          <a:p>
            <a:endParaRPr lang="en-US" dirty="0"/>
          </a:p>
        </p:txBody>
      </p:sp>
      <p:sp>
        <p:nvSpPr>
          <p:cNvPr id="4" name="Slide Number Placeholder 3"/>
          <p:cNvSpPr>
            <a:spLocks noGrp="1"/>
          </p:cNvSpPr>
          <p:nvPr>
            <p:ph type="sldNum" sz="quarter" idx="10"/>
          </p:nvPr>
        </p:nvSpPr>
        <p:spPr/>
        <p:txBody>
          <a:bodyPr/>
          <a:lstStyle/>
          <a:p>
            <a:fld id="{157125F6-CA9B-8B47-9344-DC4B29897284}" type="slidenum">
              <a:rPr lang="en-US" smtClean="0"/>
              <a:pPr/>
              <a:t>2</a:t>
            </a:fld>
            <a:endParaRPr lang="en-US"/>
          </a:p>
        </p:txBody>
      </p:sp>
    </p:spTree>
    <p:extLst>
      <p:ext uri="{BB962C8B-B14F-4D97-AF65-F5344CB8AC3E}">
        <p14:creationId xmlns:p14="http://schemas.microsoft.com/office/powerpoint/2010/main" val="252726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7125F6-CA9B-8B47-9344-DC4B29897284}" type="slidenum">
              <a:rPr lang="en-US" smtClean="0"/>
              <a:pPr/>
              <a:t>3</a:t>
            </a:fld>
            <a:endParaRPr lang="en-US"/>
          </a:p>
        </p:txBody>
      </p:sp>
    </p:spTree>
    <p:extLst>
      <p:ext uri="{BB962C8B-B14F-4D97-AF65-F5344CB8AC3E}">
        <p14:creationId xmlns:p14="http://schemas.microsoft.com/office/powerpoint/2010/main" val="11382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Quick Reactions in Tables– 2 minutes</a:t>
            </a:r>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This is the reason we can say that people don’t buy What you do, they buy Why you do it and </a:t>
            </a:r>
          </a:p>
          <a:p>
            <a:r>
              <a:rPr lang="en-US" sz="1200" u="none" kern="1200" baseline="0" dirty="0" smtClean="0">
                <a:solidFill>
                  <a:schemeClr val="tx1"/>
                </a:solidFill>
                <a:latin typeface="+mn-lt"/>
                <a:ea typeface="+mn-ea"/>
                <a:cs typeface="+mn-cs"/>
              </a:rPr>
              <a:t>What you do simply serves as the tangible proof of what you believe. </a:t>
            </a:r>
          </a:p>
          <a:p>
            <a:endParaRPr lang="en-US" dirty="0"/>
          </a:p>
        </p:txBody>
      </p:sp>
      <p:sp>
        <p:nvSpPr>
          <p:cNvPr id="4" name="Slide Number Placeholder 3"/>
          <p:cNvSpPr>
            <a:spLocks noGrp="1"/>
          </p:cNvSpPr>
          <p:nvPr>
            <p:ph type="sldNum" sz="quarter" idx="10"/>
          </p:nvPr>
        </p:nvSpPr>
        <p:spPr/>
        <p:txBody>
          <a:bodyPr/>
          <a:lstStyle/>
          <a:p>
            <a:fld id="{157125F6-CA9B-8B47-9344-DC4B29897284}" type="slidenum">
              <a:rPr lang="en-US" smtClean="0"/>
              <a:pPr/>
              <a:t>4</a:t>
            </a:fld>
            <a:endParaRPr lang="en-US"/>
          </a:p>
        </p:txBody>
      </p:sp>
    </p:spTree>
    <p:extLst>
      <p:ext uri="{BB962C8B-B14F-4D97-AF65-F5344CB8AC3E}">
        <p14:creationId xmlns:p14="http://schemas.microsoft.com/office/powerpoint/2010/main" val="161608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Individual Why Statement – 5 minutes </a:t>
            </a:r>
            <a:endParaRPr lang="en-US"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The Golden Circle</a:t>
            </a:r>
          </a:p>
          <a:p>
            <a:pPr fontAlgn="base"/>
            <a:r>
              <a:rPr lang="en-US" sz="1200" b="1" kern="1200" dirty="0" smtClean="0">
                <a:solidFill>
                  <a:schemeClr val="tx1"/>
                </a:solidFill>
                <a:effectLst/>
                <a:latin typeface="+mn-lt"/>
                <a:ea typeface="+mn-ea"/>
                <a:cs typeface="+mn-cs"/>
              </a:rPr>
              <a:t>WHAT</a:t>
            </a:r>
          </a:p>
          <a:p>
            <a:pPr fontAlgn="base"/>
            <a:r>
              <a:rPr lang="en-US" sz="1200" b="1" kern="1200" dirty="0" smtClean="0">
                <a:solidFill>
                  <a:schemeClr val="tx1"/>
                </a:solidFill>
                <a:effectLst/>
                <a:latin typeface="+mn-lt"/>
                <a:ea typeface="+mn-ea"/>
                <a:cs typeface="+mn-cs"/>
              </a:rPr>
              <a:t>Every person on the planet knows What they do.</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is your job title, function, the products you sell or services you offer.</a:t>
            </a:r>
          </a:p>
          <a:p>
            <a:pPr fontAlgn="base"/>
            <a:r>
              <a:rPr lang="en-US" sz="1200" b="1" kern="1200" dirty="0" smtClean="0">
                <a:solidFill>
                  <a:schemeClr val="tx1"/>
                </a:solidFill>
                <a:effectLst/>
                <a:latin typeface="+mn-lt"/>
                <a:ea typeface="+mn-ea"/>
                <a:cs typeface="+mn-cs"/>
              </a:rPr>
              <a:t>HOW</a:t>
            </a:r>
          </a:p>
          <a:p>
            <a:pPr fontAlgn="base"/>
            <a:r>
              <a:rPr lang="en-US" sz="1200" b="1" kern="1200" dirty="0" smtClean="0">
                <a:solidFill>
                  <a:schemeClr val="tx1"/>
                </a:solidFill>
                <a:effectLst/>
                <a:latin typeface="+mn-lt"/>
                <a:ea typeface="+mn-ea"/>
                <a:cs typeface="+mn-cs"/>
              </a:rPr>
              <a:t>Some people know How</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they do it.</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These are the things you do that make you special or set you apart from your peers.</a:t>
            </a:r>
          </a:p>
          <a:p>
            <a:pPr fontAlgn="base"/>
            <a:r>
              <a:rPr lang="en-US" sz="1200" b="1" kern="1200" dirty="0" smtClean="0">
                <a:solidFill>
                  <a:schemeClr val="tx1"/>
                </a:solidFill>
                <a:effectLst/>
                <a:latin typeface="+mn-lt"/>
                <a:ea typeface="+mn-ea"/>
                <a:cs typeface="+mn-cs"/>
              </a:rPr>
              <a:t>WHY</a:t>
            </a:r>
          </a:p>
          <a:p>
            <a:pPr fontAlgn="base"/>
            <a:r>
              <a:rPr lang="en-US" sz="1200" b="1" kern="1200" dirty="0" smtClean="0">
                <a:solidFill>
                  <a:schemeClr val="tx1"/>
                </a:solidFill>
                <a:effectLst/>
                <a:latin typeface="+mn-lt"/>
                <a:ea typeface="+mn-ea"/>
                <a:cs typeface="+mn-cs"/>
              </a:rPr>
              <a:t>Very few people know WHY they do what they do.</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Why is not about making money - that’s a result. The Why is a purpose, cause or belief.</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Your Why is the very reason you exist.</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YOUR WHY:</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Your Why provides you with clarity, meaning and direction. It is a filter through which you can make decisions, every day, to bring your cause to life. A Why Statement is one sentence that captures your unique contribution and impact. The contribution is the real actionable part of your Why. The impact is the condition you wish to leave the people and world around you. Together, these two components provide fulfillment for you and those you serve.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Worksheet - </a:t>
            </a:r>
            <a:r>
              <a:rPr lang="en-US" sz="1200" kern="1200" dirty="0" smtClean="0">
                <a:solidFill>
                  <a:schemeClr val="tx1"/>
                </a:solidFill>
                <a:effectLst/>
                <a:latin typeface="+mn-lt"/>
                <a:ea typeface="+mn-ea"/>
                <a:cs typeface="+mn-cs"/>
              </a:rPr>
              <a:t>Write down and share with people at your table</a:t>
            </a:r>
          </a:p>
          <a:p>
            <a:endParaRPr lang="en-US" dirty="0"/>
          </a:p>
        </p:txBody>
      </p:sp>
      <p:sp>
        <p:nvSpPr>
          <p:cNvPr id="4" name="Slide Number Placeholder 3"/>
          <p:cNvSpPr>
            <a:spLocks noGrp="1"/>
          </p:cNvSpPr>
          <p:nvPr>
            <p:ph type="sldNum" sz="quarter" idx="10"/>
          </p:nvPr>
        </p:nvSpPr>
        <p:spPr/>
        <p:txBody>
          <a:bodyPr/>
          <a:lstStyle/>
          <a:p>
            <a:fld id="{157125F6-CA9B-8B47-9344-DC4B29897284}" type="slidenum">
              <a:rPr lang="en-US" smtClean="0"/>
              <a:pPr/>
              <a:t>5</a:t>
            </a:fld>
            <a:endParaRPr lang="en-US"/>
          </a:p>
        </p:txBody>
      </p:sp>
    </p:spTree>
    <p:extLst>
      <p:ext uri="{BB962C8B-B14F-4D97-AF65-F5344CB8AC3E}">
        <p14:creationId xmlns:p14="http://schemas.microsoft.com/office/powerpoint/2010/main" val="428931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27497" indent="-279806">
              <a:defRPr sz="2000">
                <a:solidFill>
                  <a:schemeClr val="tx1"/>
                </a:solidFill>
                <a:latin typeface="Arial" panose="020B0604020202020204" pitchFamily="34" charset="0"/>
              </a:defRPr>
            </a:lvl2pPr>
            <a:lvl3pPr marL="1119226" indent="-223845">
              <a:defRPr sz="2000">
                <a:solidFill>
                  <a:schemeClr val="tx1"/>
                </a:solidFill>
                <a:latin typeface="Arial" panose="020B0604020202020204" pitchFamily="34" charset="0"/>
              </a:defRPr>
            </a:lvl3pPr>
            <a:lvl4pPr marL="1566916" indent="-223845">
              <a:defRPr sz="2000">
                <a:solidFill>
                  <a:schemeClr val="tx1"/>
                </a:solidFill>
                <a:latin typeface="Arial" panose="020B0604020202020204" pitchFamily="34" charset="0"/>
              </a:defRPr>
            </a:lvl4pPr>
            <a:lvl5pPr marL="2014606" indent="-223845">
              <a:defRPr sz="2000">
                <a:solidFill>
                  <a:schemeClr val="tx1"/>
                </a:solidFill>
                <a:latin typeface="Arial" panose="020B0604020202020204" pitchFamily="34" charset="0"/>
              </a:defRPr>
            </a:lvl5pPr>
            <a:lvl6pPr marL="2462296" indent="-223845" eaLnBrk="0" fontAlgn="base" hangingPunct="0">
              <a:spcBef>
                <a:spcPct val="0"/>
              </a:spcBef>
              <a:spcAft>
                <a:spcPct val="0"/>
              </a:spcAft>
              <a:defRPr sz="2000">
                <a:solidFill>
                  <a:schemeClr val="tx1"/>
                </a:solidFill>
                <a:latin typeface="Arial" panose="020B0604020202020204" pitchFamily="34" charset="0"/>
              </a:defRPr>
            </a:lvl6pPr>
            <a:lvl7pPr marL="2909987" indent="-223845" eaLnBrk="0" fontAlgn="base" hangingPunct="0">
              <a:spcBef>
                <a:spcPct val="0"/>
              </a:spcBef>
              <a:spcAft>
                <a:spcPct val="0"/>
              </a:spcAft>
              <a:defRPr sz="2000">
                <a:solidFill>
                  <a:schemeClr val="tx1"/>
                </a:solidFill>
                <a:latin typeface="Arial" panose="020B0604020202020204" pitchFamily="34" charset="0"/>
              </a:defRPr>
            </a:lvl7pPr>
            <a:lvl8pPr marL="3357677" indent="-223845" eaLnBrk="0" fontAlgn="base" hangingPunct="0">
              <a:spcBef>
                <a:spcPct val="0"/>
              </a:spcBef>
              <a:spcAft>
                <a:spcPct val="0"/>
              </a:spcAft>
              <a:defRPr sz="2000">
                <a:solidFill>
                  <a:schemeClr val="tx1"/>
                </a:solidFill>
                <a:latin typeface="Arial" panose="020B0604020202020204" pitchFamily="34" charset="0"/>
              </a:defRPr>
            </a:lvl8pPr>
            <a:lvl9pPr marL="3805367" indent="-223845" eaLnBrk="0" fontAlgn="base" hangingPunct="0">
              <a:spcBef>
                <a:spcPct val="0"/>
              </a:spcBef>
              <a:spcAft>
                <a:spcPct val="0"/>
              </a:spcAft>
              <a:defRPr sz="2000">
                <a:solidFill>
                  <a:schemeClr val="tx1"/>
                </a:solidFill>
                <a:latin typeface="Arial" panose="020B0604020202020204" pitchFamily="34" charset="0"/>
              </a:defRPr>
            </a:lvl9pPr>
          </a:lstStyle>
          <a:p>
            <a:fld id="{72C2E44C-5C07-4DB0-9D55-47D7432B5C0D}" type="slidenum">
              <a:rPr lang="en-US" altLang="en-US" sz="1200"/>
              <a:pPr/>
              <a:t>6</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Purpose guides our personal, educational, and career goals but how do we discover our calling or know that we are leading lives of service? There are more questions and</a:t>
            </a:r>
            <a:r>
              <a:rPr lang="en-US" altLang="en-US" baseline="0" dirty="0" smtClean="0">
                <a:latin typeface="Arial" panose="020B0604020202020204" pitchFamily="34" charset="0"/>
              </a:rPr>
              <a:t> steps to take to figure this out but know that you know to start with why, you have the tool to help you figure out if you stay grounded in purpose. </a:t>
            </a:r>
            <a:r>
              <a:rPr lang="en-US" altLang="en-US" dirty="0" smtClean="0">
                <a:latin typeface="Arial" panose="020B0604020202020204" pitchFamily="34" charset="0"/>
              </a:rPr>
              <a:t>The work does not end here, continue to explore how you are using your purpose</a:t>
            </a:r>
            <a:r>
              <a:rPr lang="en-US" altLang="en-US" baseline="0" dirty="0" smtClean="0">
                <a:latin typeface="Arial" panose="020B0604020202020204" pitchFamily="34" charset="0"/>
              </a:rPr>
              <a:t> in your work, involvements, courses and reflect on when you are not being guided by purpose. Remember that most people or organizations operate out of the What or are focused on the How, we empower you to ask Why for the organizations that you are a part of. Know that you know your Why, this could help serve as a filter for making decisions.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2271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u="none" kern="1200" baseline="0" dirty="0" smtClean="0">
                <a:solidFill>
                  <a:schemeClr val="tx1"/>
                </a:solidFill>
                <a:latin typeface="+mn-lt"/>
                <a:ea typeface="+mn-ea"/>
                <a:cs typeface="+mn-cs"/>
              </a:rPr>
              <a:t>Why is it that some leaders and organizations are able to inspire greater loyalty and engagement among their </a:t>
            </a:r>
          </a:p>
          <a:p>
            <a:r>
              <a:rPr lang="en-US" sz="1200" u="none" kern="1200" baseline="0" dirty="0" smtClean="0">
                <a:solidFill>
                  <a:schemeClr val="tx1"/>
                </a:solidFill>
                <a:latin typeface="+mn-lt"/>
                <a:ea typeface="+mn-ea"/>
                <a:cs typeface="+mn-cs"/>
              </a:rPr>
              <a:t>customers and employees alike? How are they are able to achieve and sustain inordinate amounts of success for years on end?</a:t>
            </a:r>
          </a:p>
          <a:p>
            <a:r>
              <a:rPr lang="en-US" sz="1200" u="none" kern="1200" baseline="0" dirty="0" smtClean="0">
                <a:solidFill>
                  <a:schemeClr val="tx1"/>
                </a:solidFill>
                <a:latin typeface="+mn-lt"/>
                <a:ea typeface="+mn-ea"/>
                <a:cs typeface="+mn-cs"/>
              </a:rPr>
              <a:t>Whether they realize it or not, all great and inspiring leaders and organizations think, act and communicate in the same way... and it is the complete opposite from everyone else.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 we do, How we do it, Why we do it</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For The Golden Circle to work properly, you must have: </a:t>
            </a:r>
          </a:p>
          <a:p>
            <a:r>
              <a:rPr lang="en-US" sz="1200" u="none" kern="1200" baseline="0" dirty="0" smtClean="0">
                <a:solidFill>
                  <a:schemeClr val="tx1"/>
                </a:solidFill>
                <a:latin typeface="+mn-lt"/>
                <a:ea typeface="+mn-ea"/>
                <a:cs typeface="+mn-cs"/>
              </a:rPr>
              <a:t>1. Clarity of Why,</a:t>
            </a:r>
          </a:p>
          <a:p>
            <a:r>
              <a:rPr lang="en-US" sz="1200" u="none" kern="1200" baseline="0" dirty="0" smtClean="0">
                <a:solidFill>
                  <a:schemeClr val="tx1"/>
                </a:solidFill>
                <a:latin typeface="+mn-lt"/>
                <a:ea typeface="+mn-ea"/>
                <a:cs typeface="+mn-cs"/>
              </a:rPr>
              <a:t>2. Discipline of How, and </a:t>
            </a:r>
          </a:p>
          <a:p>
            <a:r>
              <a:rPr lang="en-US" sz="1200" u="none" kern="1200" baseline="0" dirty="0" smtClean="0">
                <a:solidFill>
                  <a:schemeClr val="tx1"/>
                </a:solidFill>
                <a:latin typeface="+mn-lt"/>
                <a:ea typeface="+mn-ea"/>
                <a:cs typeface="+mn-cs"/>
              </a:rPr>
              <a:t>3. Consistency of What.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No one section of The Golden Circle is more important than the other. The most important thing is a balance across all three.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WHY:</a:t>
            </a:r>
          </a:p>
          <a:p>
            <a:r>
              <a:rPr lang="en-US" sz="1200" u="none" kern="1200" baseline="0" dirty="0" smtClean="0">
                <a:solidFill>
                  <a:schemeClr val="tx1"/>
                </a:solidFill>
                <a:latin typeface="+mn-lt"/>
                <a:ea typeface="+mn-ea"/>
                <a:cs typeface="+mn-cs"/>
              </a:rPr>
              <a:t>If you don’t know Why you do What you do, how can you expect anyone else to know? For others to know your Why, </a:t>
            </a:r>
            <a:r>
              <a:rPr lang="en-US" sz="1200" u="sng" kern="1200" baseline="0" dirty="0" smtClean="0">
                <a:solidFill>
                  <a:schemeClr val="tx1"/>
                </a:solidFill>
                <a:latin typeface="+mn-lt"/>
                <a:ea typeface="+mn-ea"/>
                <a:cs typeface="+mn-cs"/>
              </a:rPr>
              <a:t>you must first have clarity of your own Why.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HOW:</a:t>
            </a:r>
          </a:p>
          <a:p>
            <a:r>
              <a:rPr lang="en-US" sz="1200" u="none" kern="1200" baseline="0" dirty="0" smtClean="0">
                <a:solidFill>
                  <a:schemeClr val="tx1"/>
                </a:solidFill>
                <a:latin typeface="+mn-lt"/>
                <a:ea typeface="+mn-ea"/>
                <a:cs typeface="+mn-cs"/>
              </a:rPr>
              <a:t>The actions that you and your people take to bring your cause to life </a:t>
            </a:r>
            <a:r>
              <a:rPr lang="en-US" sz="1200" u="sng" kern="1200" baseline="0" dirty="0" smtClean="0">
                <a:solidFill>
                  <a:schemeClr val="tx1"/>
                </a:solidFill>
                <a:latin typeface="+mn-lt"/>
                <a:ea typeface="+mn-ea"/>
                <a:cs typeface="+mn-cs"/>
              </a:rPr>
              <a:t>must be aligned</a:t>
            </a:r>
            <a:r>
              <a:rPr lang="en-US" sz="1200" u="none" kern="1200" baseline="0" dirty="0" smtClean="0">
                <a:solidFill>
                  <a:schemeClr val="tx1"/>
                </a:solidFill>
                <a:latin typeface="+mn-lt"/>
                <a:ea typeface="+mn-ea"/>
                <a:cs typeface="+mn-cs"/>
              </a:rPr>
              <a:t> with your values, guiding principles, strengths and beliefs.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a:t>
            </a:r>
          </a:p>
          <a:p>
            <a:r>
              <a:rPr lang="en-US" sz="1200" u="none" kern="1200" baseline="0" dirty="0" smtClean="0">
                <a:solidFill>
                  <a:schemeClr val="tx1"/>
                </a:solidFill>
                <a:latin typeface="+mn-lt"/>
                <a:ea typeface="+mn-ea"/>
                <a:cs typeface="+mn-cs"/>
              </a:rPr>
              <a:t>And everything you say and everything you do </a:t>
            </a:r>
            <a:r>
              <a:rPr lang="en-US" sz="1200" u="sng" kern="1200" baseline="0" dirty="0" smtClean="0">
                <a:solidFill>
                  <a:schemeClr val="tx1"/>
                </a:solidFill>
                <a:latin typeface="+mn-lt"/>
                <a:ea typeface="+mn-ea"/>
                <a:cs typeface="+mn-cs"/>
              </a:rPr>
              <a:t>must be consistent</a:t>
            </a:r>
            <a:r>
              <a:rPr lang="en-US" sz="1200" u="none" kern="1200" baseline="0" dirty="0" smtClean="0">
                <a:solidFill>
                  <a:schemeClr val="tx1"/>
                </a:solidFill>
                <a:latin typeface="+mn-lt"/>
                <a:ea typeface="+mn-ea"/>
                <a:cs typeface="+mn-cs"/>
              </a:rPr>
              <a:t> with what you believe. After all, we live in the tangible world. The only way people will know what you believe is if you say and do the things you actually believe.</a:t>
            </a:r>
          </a:p>
          <a:p>
            <a:endParaRPr lang="pl-PL"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7125F6-CA9B-8B47-9344-DC4B29897284}" type="slidenum">
              <a:rPr lang="en-US" smtClean="0"/>
              <a:pPr/>
              <a:t>7</a:t>
            </a:fld>
            <a:endParaRPr lang="en-US"/>
          </a:p>
        </p:txBody>
      </p:sp>
    </p:spTree>
    <p:extLst>
      <p:ext uri="{BB962C8B-B14F-4D97-AF65-F5344CB8AC3E}">
        <p14:creationId xmlns:p14="http://schemas.microsoft.com/office/powerpoint/2010/main" val="13986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125F6-CA9B-8B47-9344-DC4B29897284}" type="slidenum">
              <a:rPr lang="en-US" smtClean="0"/>
              <a:pPr/>
              <a:t>8</a:t>
            </a:fld>
            <a:endParaRPr lang="en-US"/>
          </a:p>
        </p:txBody>
      </p:sp>
    </p:spTree>
    <p:extLst>
      <p:ext uri="{BB962C8B-B14F-4D97-AF65-F5344CB8AC3E}">
        <p14:creationId xmlns:p14="http://schemas.microsoft.com/office/powerpoint/2010/main" val="176942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u="none" kern="1200" baseline="0" dirty="0" smtClean="0">
                <a:solidFill>
                  <a:schemeClr val="tx1"/>
                </a:solidFill>
                <a:latin typeface="+mn-lt"/>
                <a:ea typeface="+mn-ea"/>
                <a:cs typeface="+mn-cs"/>
              </a:rPr>
              <a:t>Why is it that some leaders and organizations are able to inspire greater loyalty and engagement among their </a:t>
            </a:r>
          </a:p>
          <a:p>
            <a:r>
              <a:rPr lang="en-US" sz="1200" u="none" kern="1200" baseline="0" dirty="0" smtClean="0">
                <a:solidFill>
                  <a:schemeClr val="tx1"/>
                </a:solidFill>
                <a:latin typeface="+mn-lt"/>
                <a:ea typeface="+mn-ea"/>
                <a:cs typeface="+mn-cs"/>
              </a:rPr>
              <a:t>customers and employees alike? How are they are able to achieve and sustain inordinate amounts of success for years on end?</a:t>
            </a:r>
          </a:p>
          <a:p>
            <a:r>
              <a:rPr lang="en-US" sz="1200" u="none" kern="1200" baseline="0" dirty="0" smtClean="0">
                <a:solidFill>
                  <a:schemeClr val="tx1"/>
                </a:solidFill>
                <a:latin typeface="+mn-lt"/>
                <a:ea typeface="+mn-ea"/>
                <a:cs typeface="+mn-cs"/>
              </a:rPr>
              <a:t>Whether they realize it or not, all great and inspiring leaders and organizations think, act and communicate in the same way... and it is the complete opposite from everyone else.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 we do, How we do it, Why we do it</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For The Golden Circle to work properly, you must have: </a:t>
            </a:r>
          </a:p>
          <a:p>
            <a:r>
              <a:rPr lang="en-US" sz="1200" u="none" kern="1200" baseline="0" dirty="0" smtClean="0">
                <a:solidFill>
                  <a:schemeClr val="tx1"/>
                </a:solidFill>
                <a:latin typeface="+mn-lt"/>
                <a:ea typeface="+mn-ea"/>
                <a:cs typeface="+mn-cs"/>
              </a:rPr>
              <a:t>1. Clarity of Why,</a:t>
            </a:r>
          </a:p>
          <a:p>
            <a:r>
              <a:rPr lang="en-US" sz="1200" u="none" kern="1200" baseline="0" dirty="0" smtClean="0">
                <a:solidFill>
                  <a:schemeClr val="tx1"/>
                </a:solidFill>
                <a:latin typeface="+mn-lt"/>
                <a:ea typeface="+mn-ea"/>
                <a:cs typeface="+mn-cs"/>
              </a:rPr>
              <a:t>2. Discipline of How, and </a:t>
            </a:r>
          </a:p>
          <a:p>
            <a:r>
              <a:rPr lang="en-US" sz="1200" u="none" kern="1200" baseline="0" dirty="0" smtClean="0">
                <a:solidFill>
                  <a:schemeClr val="tx1"/>
                </a:solidFill>
                <a:latin typeface="+mn-lt"/>
                <a:ea typeface="+mn-ea"/>
                <a:cs typeface="+mn-cs"/>
              </a:rPr>
              <a:t>3. Consistency of What.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No one section of The Golden Circle is more important than the other. The most important thing is a balance across all three.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WHY:</a:t>
            </a:r>
          </a:p>
          <a:p>
            <a:r>
              <a:rPr lang="en-US" sz="1200" u="none" kern="1200" baseline="0" dirty="0" smtClean="0">
                <a:solidFill>
                  <a:schemeClr val="tx1"/>
                </a:solidFill>
                <a:latin typeface="+mn-lt"/>
                <a:ea typeface="+mn-ea"/>
                <a:cs typeface="+mn-cs"/>
              </a:rPr>
              <a:t>If you don’t know Why you do What you do, how can you expect anyone else to know? For others to know your Why, </a:t>
            </a:r>
            <a:r>
              <a:rPr lang="en-US" sz="1200" u="sng" kern="1200" baseline="0" dirty="0" smtClean="0">
                <a:solidFill>
                  <a:schemeClr val="tx1"/>
                </a:solidFill>
                <a:latin typeface="+mn-lt"/>
                <a:ea typeface="+mn-ea"/>
                <a:cs typeface="+mn-cs"/>
              </a:rPr>
              <a:t>you must first have clarity of your own Why.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HOW:</a:t>
            </a:r>
          </a:p>
          <a:p>
            <a:r>
              <a:rPr lang="en-US" sz="1200" u="none" kern="1200" baseline="0" dirty="0" smtClean="0">
                <a:solidFill>
                  <a:schemeClr val="tx1"/>
                </a:solidFill>
                <a:latin typeface="+mn-lt"/>
                <a:ea typeface="+mn-ea"/>
                <a:cs typeface="+mn-cs"/>
              </a:rPr>
              <a:t>The actions that you and your people take to bring your cause to life </a:t>
            </a:r>
            <a:r>
              <a:rPr lang="en-US" sz="1200" u="sng" kern="1200" baseline="0" dirty="0" smtClean="0">
                <a:solidFill>
                  <a:schemeClr val="tx1"/>
                </a:solidFill>
                <a:latin typeface="+mn-lt"/>
                <a:ea typeface="+mn-ea"/>
                <a:cs typeface="+mn-cs"/>
              </a:rPr>
              <a:t>must be aligned</a:t>
            </a:r>
            <a:r>
              <a:rPr lang="en-US" sz="1200" u="none" kern="1200" baseline="0" dirty="0" smtClean="0">
                <a:solidFill>
                  <a:schemeClr val="tx1"/>
                </a:solidFill>
                <a:latin typeface="+mn-lt"/>
                <a:ea typeface="+mn-ea"/>
                <a:cs typeface="+mn-cs"/>
              </a:rPr>
              <a:t> with your values, guiding principles, strengths and beliefs.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a:t>
            </a:r>
          </a:p>
          <a:p>
            <a:r>
              <a:rPr lang="en-US" sz="1200" u="none" kern="1200" baseline="0" dirty="0" smtClean="0">
                <a:solidFill>
                  <a:schemeClr val="tx1"/>
                </a:solidFill>
                <a:latin typeface="+mn-lt"/>
                <a:ea typeface="+mn-ea"/>
                <a:cs typeface="+mn-cs"/>
              </a:rPr>
              <a:t>And everything you say and everything you do </a:t>
            </a:r>
            <a:r>
              <a:rPr lang="en-US" sz="1200" u="sng" kern="1200" baseline="0" dirty="0" smtClean="0">
                <a:solidFill>
                  <a:schemeClr val="tx1"/>
                </a:solidFill>
                <a:latin typeface="+mn-lt"/>
                <a:ea typeface="+mn-ea"/>
                <a:cs typeface="+mn-cs"/>
              </a:rPr>
              <a:t>must be consistent</a:t>
            </a:r>
            <a:r>
              <a:rPr lang="en-US" sz="1200" u="none" kern="1200" baseline="0" dirty="0" smtClean="0">
                <a:solidFill>
                  <a:schemeClr val="tx1"/>
                </a:solidFill>
                <a:latin typeface="+mn-lt"/>
                <a:ea typeface="+mn-ea"/>
                <a:cs typeface="+mn-cs"/>
              </a:rPr>
              <a:t> with what you believe. After all, we live in the tangible world. The only way people will know what you believe is if you say and do the things you actually believe.</a:t>
            </a:r>
          </a:p>
          <a:p>
            <a:endParaRPr lang="pl-PL"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7125F6-CA9B-8B47-9344-DC4B29897284}" type="slidenum">
              <a:rPr lang="en-US" smtClean="0"/>
              <a:pPr/>
              <a:t>9</a:t>
            </a:fld>
            <a:endParaRPr lang="en-US"/>
          </a:p>
        </p:txBody>
      </p:sp>
    </p:spTree>
    <p:extLst>
      <p:ext uri="{BB962C8B-B14F-4D97-AF65-F5344CB8AC3E}">
        <p14:creationId xmlns:p14="http://schemas.microsoft.com/office/powerpoint/2010/main" val="317215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40F6C077-46C9-8041-8313-D12BEAD3AD5E}" type="datetimeFigureOut">
              <a:rPr lang="en-US" smtClean="0"/>
              <a:pPr/>
              <a:t>11/3/2018</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A886DE2-A758-2343-9D94-1EB4881C97D9}" type="slidenum">
              <a:rPr lang="en-US" smtClean="0"/>
              <a:pPr/>
              <a:t>‹#›</a:t>
            </a:fld>
            <a:endParaRPr lang="en-US"/>
          </a:p>
        </p:txBody>
      </p:sp>
    </p:spTree>
    <p:extLst>
      <p:ext uri="{BB962C8B-B14F-4D97-AF65-F5344CB8AC3E}">
        <p14:creationId xmlns:p14="http://schemas.microsoft.com/office/powerpoint/2010/main" val="9221224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6C077-46C9-8041-8313-D12BEAD3AD5E}"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86DE2-A758-2343-9D94-1EB4881C97D9}" type="slidenum">
              <a:rPr lang="en-US" smtClean="0"/>
              <a:pPr/>
              <a:t>‹#›</a:t>
            </a:fld>
            <a:endParaRPr lang="en-US"/>
          </a:p>
        </p:txBody>
      </p:sp>
    </p:spTree>
    <p:extLst>
      <p:ext uri="{BB962C8B-B14F-4D97-AF65-F5344CB8AC3E}">
        <p14:creationId xmlns:p14="http://schemas.microsoft.com/office/powerpoint/2010/main" val="218337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6C077-46C9-8041-8313-D12BEAD3AD5E}"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86DE2-A758-2343-9D94-1EB4881C97D9}" type="slidenum">
              <a:rPr lang="en-US" smtClean="0"/>
              <a:pPr/>
              <a:t>‹#›</a:t>
            </a:fld>
            <a:endParaRPr lang="en-US"/>
          </a:p>
        </p:txBody>
      </p:sp>
    </p:spTree>
    <p:extLst>
      <p:ext uri="{BB962C8B-B14F-4D97-AF65-F5344CB8AC3E}">
        <p14:creationId xmlns:p14="http://schemas.microsoft.com/office/powerpoint/2010/main" val="350361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6C077-46C9-8041-8313-D12BEAD3AD5E}"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86DE2-A758-2343-9D94-1EB4881C97D9}" type="slidenum">
              <a:rPr lang="en-US" smtClean="0"/>
              <a:pPr/>
              <a:t>‹#›</a:t>
            </a:fld>
            <a:endParaRPr lang="en-US"/>
          </a:p>
        </p:txBody>
      </p:sp>
    </p:spTree>
    <p:extLst>
      <p:ext uri="{BB962C8B-B14F-4D97-AF65-F5344CB8AC3E}">
        <p14:creationId xmlns:p14="http://schemas.microsoft.com/office/powerpoint/2010/main" val="237376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F6C077-46C9-8041-8313-D12BEAD3AD5E}"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86DE2-A758-2343-9D94-1EB4881C97D9}" type="slidenum">
              <a:rPr lang="en-US" smtClean="0"/>
              <a:pPr/>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755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F6C077-46C9-8041-8313-D12BEAD3AD5E}"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86DE2-A758-2343-9D94-1EB4881C97D9}" type="slidenum">
              <a:rPr lang="en-US" smtClean="0"/>
              <a:pPr/>
              <a:t>‹#›</a:t>
            </a:fld>
            <a:endParaRPr lang="en-US"/>
          </a:p>
        </p:txBody>
      </p:sp>
    </p:spTree>
    <p:extLst>
      <p:ext uri="{BB962C8B-B14F-4D97-AF65-F5344CB8AC3E}">
        <p14:creationId xmlns:p14="http://schemas.microsoft.com/office/powerpoint/2010/main" val="4075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6C077-46C9-8041-8313-D12BEAD3AD5E}" type="datetimeFigureOut">
              <a:rPr lang="en-US" smtClean="0"/>
              <a:pPr/>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886DE2-A758-2343-9D94-1EB4881C97D9}" type="slidenum">
              <a:rPr lang="en-US" smtClean="0"/>
              <a:pPr/>
              <a:t>‹#›</a:t>
            </a:fld>
            <a:endParaRPr lang="en-US"/>
          </a:p>
        </p:txBody>
      </p:sp>
    </p:spTree>
    <p:extLst>
      <p:ext uri="{BB962C8B-B14F-4D97-AF65-F5344CB8AC3E}">
        <p14:creationId xmlns:p14="http://schemas.microsoft.com/office/powerpoint/2010/main" val="141777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F6C077-46C9-8041-8313-D12BEAD3AD5E}" type="datetimeFigureOut">
              <a:rPr lang="en-US" smtClean="0"/>
              <a:pPr/>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886DE2-A758-2343-9D94-1EB4881C97D9}" type="slidenum">
              <a:rPr lang="en-US" smtClean="0"/>
              <a:pPr/>
              <a:t>‹#›</a:t>
            </a:fld>
            <a:endParaRPr lang="en-US"/>
          </a:p>
        </p:txBody>
      </p:sp>
    </p:spTree>
    <p:extLst>
      <p:ext uri="{BB962C8B-B14F-4D97-AF65-F5344CB8AC3E}">
        <p14:creationId xmlns:p14="http://schemas.microsoft.com/office/powerpoint/2010/main" val="66845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6C077-46C9-8041-8313-D12BEAD3AD5E}" type="datetimeFigureOut">
              <a:rPr lang="en-US" smtClean="0"/>
              <a:pPr/>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886DE2-A758-2343-9D94-1EB4881C97D9}" type="slidenum">
              <a:rPr lang="en-US" smtClean="0"/>
              <a:pPr/>
              <a:t>‹#›</a:t>
            </a:fld>
            <a:endParaRPr lang="en-US"/>
          </a:p>
        </p:txBody>
      </p:sp>
    </p:spTree>
    <p:extLst>
      <p:ext uri="{BB962C8B-B14F-4D97-AF65-F5344CB8AC3E}">
        <p14:creationId xmlns:p14="http://schemas.microsoft.com/office/powerpoint/2010/main" val="34941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0F6C077-46C9-8041-8313-D12BEAD3AD5E}"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86DE2-A758-2343-9D94-1EB4881C97D9}" type="slidenum">
              <a:rPr lang="en-US" smtClean="0"/>
              <a:pPr/>
              <a:t>‹#›</a:t>
            </a:fld>
            <a:endParaRPr lang="en-US"/>
          </a:p>
        </p:txBody>
      </p:sp>
    </p:spTree>
    <p:extLst>
      <p:ext uri="{BB962C8B-B14F-4D97-AF65-F5344CB8AC3E}">
        <p14:creationId xmlns:p14="http://schemas.microsoft.com/office/powerpoint/2010/main" val="191708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0F6C077-46C9-8041-8313-D12BEAD3AD5E}"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86DE2-A758-2343-9D94-1EB4881C97D9}" type="slidenum">
              <a:rPr lang="en-US" smtClean="0"/>
              <a:pPr/>
              <a:t>‹#›</a:t>
            </a:fld>
            <a:endParaRPr lang="en-US"/>
          </a:p>
        </p:txBody>
      </p:sp>
    </p:spTree>
    <p:extLst>
      <p:ext uri="{BB962C8B-B14F-4D97-AF65-F5344CB8AC3E}">
        <p14:creationId xmlns:p14="http://schemas.microsoft.com/office/powerpoint/2010/main" val="339864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0F6C077-46C9-8041-8313-D12BEAD3AD5E}" type="datetimeFigureOut">
              <a:rPr lang="en-US" smtClean="0"/>
              <a:pPr/>
              <a:t>11/3/2018</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DA886DE2-A758-2343-9D94-1EB4881C97D9}" type="slidenum">
              <a:rPr lang="en-US" smtClean="0"/>
              <a:pPr/>
              <a:t>‹#›</a:t>
            </a:fld>
            <a:endParaRPr lang="en-US"/>
          </a:p>
        </p:txBody>
      </p:sp>
    </p:spTree>
    <p:extLst>
      <p:ext uri="{BB962C8B-B14F-4D97-AF65-F5344CB8AC3E}">
        <p14:creationId xmlns:p14="http://schemas.microsoft.com/office/powerpoint/2010/main" val="26967174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https://www.youtube.com/embed/ZUT0hIUYRl8"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ted.com/talks/simon_sinek_how_great_leaders_inspire_action?language=e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www.startwithwhy.com/"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20688"/>
            <a:ext cx="7063740" cy="2886072"/>
          </a:xfrm>
        </p:spPr>
        <p:txBody>
          <a:bodyPr/>
          <a:lstStyle/>
          <a:p>
            <a:r>
              <a:rPr lang="en-US" dirty="0" smtClean="0">
                <a:solidFill>
                  <a:srgbClr val="5B2B82"/>
                </a:solidFill>
                <a:latin typeface="HurmeGeometricSans2 Bold" panose="020B0800020000000000" pitchFamily="34" charset="0"/>
              </a:rPr>
              <a:t>Live your Why</a:t>
            </a:r>
            <a:endParaRPr lang="en-US" dirty="0">
              <a:solidFill>
                <a:srgbClr val="5B2B82"/>
              </a:solidFill>
              <a:latin typeface="HurmeGeometricSans2 Bold" panose="020B0800020000000000" pitchFamily="34" charset="0"/>
            </a:endParaRPr>
          </a:p>
        </p:txBody>
      </p:sp>
      <p:sp>
        <p:nvSpPr>
          <p:cNvPr id="3" name="Subtitle 2"/>
          <p:cNvSpPr>
            <a:spLocks noGrp="1"/>
          </p:cNvSpPr>
          <p:nvPr>
            <p:ph type="subTitle" idx="1"/>
          </p:nvPr>
        </p:nvSpPr>
        <p:spPr>
          <a:xfrm>
            <a:off x="827584" y="3501642"/>
            <a:ext cx="7063740" cy="791454"/>
          </a:xfrm>
        </p:spPr>
        <p:txBody>
          <a:bodyPr/>
          <a:lstStyle/>
          <a:p>
            <a:r>
              <a:rPr lang="en-US" dirty="0" smtClean="0">
                <a:solidFill>
                  <a:schemeClr val="bg1"/>
                </a:solidFill>
                <a:latin typeface="Avenir LT Std 55 Roman" panose="020B0503020203020204" pitchFamily="34" charset="0"/>
              </a:rPr>
              <a:t>ACSSJ Student Leadership Webinar Series in the Spirit of the Founders</a:t>
            </a:r>
            <a:endParaRPr lang="en-US" dirty="0">
              <a:solidFill>
                <a:schemeClr val="bg1"/>
              </a:solidFill>
              <a:latin typeface="Avenir LT Std 55 Roman" panose="020B05030202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7592"/>
          <a:stretch/>
        </p:blipFill>
        <p:spPr>
          <a:xfrm>
            <a:off x="1369691" y="4863472"/>
            <a:ext cx="6352032" cy="1628768"/>
          </a:xfrm>
          <a:prstGeom prst="rect">
            <a:avLst/>
          </a:prstGeom>
        </p:spPr>
      </p:pic>
      <p:pic>
        <p:nvPicPr>
          <p:cNvPr id="6" name="Picture 5"/>
          <p:cNvPicPr>
            <a:picLocks noChangeAspect="1"/>
          </p:cNvPicPr>
          <p:nvPr/>
        </p:nvPicPr>
        <p:blipFill>
          <a:blip r:embed="rId4"/>
          <a:stretch>
            <a:fillRect/>
          </a:stretch>
        </p:blipFill>
        <p:spPr>
          <a:xfrm>
            <a:off x="435039" y="2592986"/>
            <a:ext cx="394659" cy="676559"/>
          </a:xfrm>
          <a:prstGeom prst="rect">
            <a:avLst/>
          </a:prstGeom>
        </p:spPr>
      </p:pic>
    </p:spTree>
    <p:extLst>
      <p:ext uri="{BB962C8B-B14F-4D97-AF65-F5344CB8AC3E}">
        <p14:creationId xmlns:p14="http://schemas.microsoft.com/office/powerpoint/2010/main" val="1453365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12" y="524088"/>
            <a:ext cx="8748464" cy="400110"/>
          </a:xfrm>
          <a:prstGeom prst="rect">
            <a:avLst/>
          </a:prstGeom>
        </p:spPr>
        <p:txBody>
          <a:bodyPr wrap="square">
            <a:spAutoFit/>
          </a:bodyPr>
          <a:lstStyle/>
          <a:p>
            <a:pPr>
              <a:spcAft>
                <a:spcPts val="400"/>
              </a:spcAft>
            </a:pPr>
            <a:r>
              <a:rPr lang="en-US" sz="2000" dirty="0" smtClean="0">
                <a:solidFill>
                  <a:srgbClr val="553377"/>
                </a:solidFill>
                <a:latin typeface="NewCenturySchlbk LT Std" panose="02040603050705020304" pitchFamily="18" charset="0"/>
              </a:rPr>
              <a:t>	</a:t>
            </a:r>
            <a:endParaRPr lang="en-US" sz="2000" kern="1400" dirty="0">
              <a:solidFill>
                <a:srgbClr val="000000"/>
              </a:solidFill>
              <a:latin typeface="Calibri" panose="020F0502020204030204" pitchFamily="34" charset="0"/>
            </a:endParaRPr>
          </a:p>
        </p:txBody>
      </p:sp>
      <p:sp>
        <p:nvSpPr>
          <p:cNvPr id="5" name="TextBox 4"/>
          <p:cNvSpPr txBox="1"/>
          <p:nvPr/>
        </p:nvSpPr>
        <p:spPr>
          <a:xfrm>
            <a:off x="1402210" y="4486302"/>
            <a:ext cx="5257800" cy="646331"/>
          </a:xfrm>
          <a:prstGeom prst="rect">
            <a:avLst/>
          </a:prstGeom>
          <a:noFill/>
        </p:spPr>
        <p:txBody>
          <a:bodyPr wrap="square" rtlCol="0">
            <a:spAutoFit/>
          </a:bodyPr>
          <a:lstStyle/>
          <a:p>
            <a:pPr algn="ctr"/>
            <a:r>
              <a:rPr lang="en-US" sz="3600" dirty="0" smtClean="0">
                <a:solidFill>
                  <a:srgbClr val="EEAA11"/>
                </a:solidFill>
                <a:latin typeface="Avenir LT Std 65 Medium" panose="020B0603020203020204" pitchFamily="34" charset="0"/>
              </a:rPr>
              <a:t>Unifying Love </a:t>
            </a:r>
          </a:p>
        </p:txBody>
      </p:sp>
      <p:sp>
        <p:nvSpPr>
          <p:cNvPr id="6" name="TextBox 5"/>
          <p:cNvSpPr txBox="1"/>
          <p:nvPr/>
        </p:nvSpPr>
        <p:spPr>
          <a:xfrm>
            <a:off x="1402210" y="924198"/>
            <a:ext cx="5545836" cy="2677656"/>
          </a:xfrm>
          <a:prstGeom prst="rect">
            <a:avLst/>
          </a:prstGeom>
          <a:noFill/>
        </p:spPr>
        <p:txBody>
          <a:bodyPr wrap="square" rtlCol="0">
            <a:spAutoFit/>
          </a:bodyPr>
          <a:lstStyle/>
          <a:p>
            <a:pPr algn="ctr"/>
            <a:r>
              <a:rPr lang="en-US" sz="3600" dirty="0" smtClean="0">
                <a:solidFill>
                  <a:srgbClr val="EEAA11"/>
                </a:solidFill>
                <a:latin typeface="Avenir LT Std 65 Medium" panose="020B0603020203020204" pitchFamily="34" charset="0"/>
              </a:rPr>
              <a:t> To continue the ministry of Jesus:</a:t>
            </a:r>
          </a:p>
          <a:p>
            <a:pPr algn="ctr"/>
            <a:r>
              <a:rPr lang="en-US" sz="3600" dirty="0" smtClean="0">
                <a:solidFill>
                  <a:srgbClr val="EEAA11"/>
                </a:solidFill>
                <a:latin typeface="Avenir LT Std 65 Medium" panose="020B0603020203020204" pitchFamily="34" charset="0"/>
              </a:rPr>
              <a:t>“That all may be </a:t>
            </a:r>
          </a:p>
          <a:p>
            <a:pPr algn="ctr"/>
            <a:r>
              <a:rPr lang="en-US" sz="3600" dirty="0" smtClean="0">
                <a:solidFill>
                  <a:srgbClr val="EEAA11"/>
                </a:solidFill>
                <a:latin typeface="Avenir LT Std 65 Medium" panose="020B0603020203020204" pitchFamily="34" charset="0"/>
              </a:rPr>
              <a:t>ONE.”</a:t>
            </a:r>
          </a:p>
          <a:p>
            <a:pPr algn="ctr"/>
            <a:r>
              <a:rPr lang="en-US" sz="2400" dirty="0" smtClean="0">
                <a:solidFill>
                  <a:srgbClr val="EEAA11"/>
                </a:solidFill>
                <a:latin typeface="Avenir LT Std 65 Medium" panose="020B0603020203020204" pitchFamily="34" charset="0"/>
              </a:rPr>
              <a:t>John 17:21</a:t>
            </a:r>
            <a:endParaRPr lang="en-US" sz="2400" dirty="0">
              <a:solidFill>
                <a:srgbClr val="EEAA11"/>
              </a:solidFill>
              <a:latin typeface="Avenir LT Std 65 Medium" panose="020B0603020203020204" pitchFamily="34" charset="0"/>
            </a:endParaRPr>
          </a:p>
        </p:txBody>
      </p:sp>
      <p:pic>
        <p:nvPicPr>
          <p:cNvPr id="7" name="Picture 2" descr="http://www.sistersofsaintjosephfederation.org/images/event%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960" y="2730611"/>
            <a:ext cx="2197978" cy="293063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5682869" y="5717970"/>
            <a:ext cx="3029083" cy="261610"/>
          </a:xfrm>
          <a:prstGeom prst="rect">
            <a:avLst/>
          </a:prstGeom>
          <a:noFill/>
        </p:spPr>
        <p:txBody>
          <a:bodyPr wrap="square" rtlCol="0">
            <a:spAutoFit/>
          </a:bodyPr>
          <a:lstStyle/>
          <a:p>
            <a:r>
              <a:rPr lang="en-US" sz="1050" dirty="0" smtClean="0">
                <a:solidFill>
                  <a:srgbClr val="553377"/>
                </a:solidFill>
              </a:rPr>
              <a:t>US Federation of Sisters of Saint Joseph</a:t>
            </a:r>
            <a:endParaRPr lang="en-US" sz="1050" dirty="0">
              <a:solidFill>
                <a:srgbClr val="553377"/>
              </a:solidFill>
            </a:endParaRPr>
          </a:p>
        </p:txBody>
      </p:sp>
      <p:sp>
        <p:nvSpPr>
          <p:cNvPr id="9" name="TextBox 8"/>
          <p:cNvSpPr txBox="1"/>
          <p:nvPr/>
        </p:nvSpPr>
        <p:spPr>
          <a:xfrm>
            <a:off x="37852" y="306202"/>
            <a:ext cx="8674100" cy="523220"/>
          </a:xfrm>
          <a:prstGeom prst="rect">
            <a:avLst/>
          </a:prstGeom>
          <a:noFill/>
        </p:spPr>
        <p:txBody>
          <a:bodyPr wrap="square" rtlCol="0">
            <a:spAutoFit/>
          </a:bodyPr>
          <a:lstStyle/>
          <a:p>
            <a:pPr algn="ctr"/>
            <a:r>
              <a:rPr lang="en-US" sz="2800" dirty="0" smtClean="0">
                <a:solidFill>
                  <a:srgbClr val="553377"/>
                </a:solidFill>
                <a:latin typeface="HurmeGeometricSans2 Regular" panose="020B0500020000000000" pitchFamily="34" charset="0"/>
              </a:rPr>
              <a:t>MISSION OF THE SISTERS OF ST. JOSEPH</a:t>
            </a:r>
            <a:endParaRPr lang="en-US" sz="2800" dirty="0">
              <a:solidFill>
                <a:srgbClr val="553377"/>
              </a:solidFill>
              <a:latin typeface="HurmeGeometricSans2 Regular" panose="020B0500020000000000" pitchFamily="34" charset="0"/>
            </a:endParaRPr>
          </a:p>
        </p:txBody>
      </p:sp>
      <p:sp>
        <p:nvSpPr>
          <p:cNvPr id="10" name="Rectangle 9"/>
          <p:cNvSpPr/>
          <p:nvPr/>
        </p:nvSpPr>
        <p:spPr>
          <a:xfrm>
            <a:off x="827584" y="3916427"/>
            <a:ext cx="1771639" cy="523220"/>
          </a:xfrm>
          <a:prstGeom prst="rect">
            <a:avLst/>
          </a:prstGeom>
        </p:spPr>
        <p:txBody>
          <a:bodyPr wrap="none">
            <a:spAutoFit/>
          </a:bodyPr>
          <a:lstStyle/>
          <a:p>
            <a:r>
              <a:rPr lang="en-US" sz="2800" dirty="0" smtClean="0">
                <a:solidFill>
                  <a:srgbClr val="553377"/>
                </a:solidFill>
                <a:latin typeface="HurmeGeometricSans2 Regular" panose="020B0500020000000000" pitchFamily="34" charset="0"/>
              </a:rPr>
              <a:t>CHARISM</a:t>
            </a:r>
            <a:endParaRPr lang="en-US" dirty="0"/>
          </a:p>
        </p:txBody>
      </p:sp>
    </p:spTree>
    <p:extLst>
      <p:ext uri="{BB962C8B-B14F-4D97-AF65-F5344CB8AC3E}">
        <p14:creationId xmlns:p14="http://schemas.microsoft.com/office/powerpoint/2010/main" val="6878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474" y="554777"/>
            <a:ext cx="6678488" cy="707886"/>
          </a:xfrm>
          <a:prstGeom prst="rect">
            <a:avLst/>
          </a:prstGeom>
          <a:ln>
            <a:solidFill>
              <a:schemeClr val="accent1">
                <a:lumMod val="75000"/>
              </a:schemeClr>
            </a:solidFill>
          </a:ln>
        </p:spPr>
        <p:txBody>
          <a:bodyPr wrap="square">
            <a:spAutoFit/>
          </a:bodyPr>
          <a:lstStyle/>
          <a:p>
            <a:pPr algn="ctr">
              <a:spcAft>
                <a:spcPts val="600"/>
              </a:spcAft>
            </a:pPr>
            <a:r>
              <a:rPr lang="en-US" sz="2000" b="1" kern="1400" dirty="0" smtClean="0">
                <a:solidFill>
                  <a:srgbClr val="553377"/>
                </a:solidFill>
                <a:latin typeface="HurmeGeometricSans2 Regular" panose="020B0500020000000000" pitchFamily="34" charset="0"/>
              </a:rPr>
              <a:t>Moving always toward profound love of God &amp; love of neighbor without distinction</a:t>
            </a:r>
            <a:endParaRPr lang="en-US" sz="900" kern="1400" dirty="0">
              <a:solidFill>
                <a:srgbClr val="000000"/>
              </a:solidFill>
              <a:latin typeface="Calibri" panose="020F0502020204030204" pitchFamily="34" charset="0"/>
            </a:endParaRPr>
          </a:p>
        </p:txBody>
      </p:sp>
      <p:pic>
        <p:nvPicPr>
          <p:cNvPr id="3" name="ZUT0hIUYRl8"/>
          <p:cNvPicPr>
            <a:picLocks noRot="1" noChangeAspect="1"/>
          </p:cNvPicPr>
          <p:nvPr>
            <a:videoFile r:link="rId1"/>
          </p:nvPr>
        </p:nvPicPr>
        <p:blipFill>
          <a:blip r:embed="rId4"/>
          <a:stretch>
            <a:fillRect/>
          </a:stretch>
        </p:blipFill>
        <p:spPr>
          <a:xfrm>
            <a:off x="357277" y="1484784"/>
            <a:ext cx="7936882" cy="4464496"/>
          </a:xfrm>
          <a:prstGeom prst="rect">
            <a:avLst/>
          </a:prstGeom>
        </p:spPr>
      </p:pic>
    </p:spTree>
    <p:extLst>
      <p:ext uri="{BB962C8B-B14F-4D97-AF65-F5344CB8AC3E}">
        <p14:creationId xmlns:p14="http://schemas.microsoft.com/office/powerpoint/2010/main" val="4287372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20688"/>
            <a:ext cx="7063740" cy="2886072"/>
          </a:xfrm>
        </p:spPr>
        <p:txBody>
          <a:bodyPr/>
          <a:lstStyle/>
          <a:p>
            <a:r>
              <a:rPr lang="en-US" dirty="0" smtClean="0">
                <a:solidFill>
                  <a:srgbClr val="5B2B82"/>
                </a:solidFill>
                <a:latin typeface="HurmeGeometricSans2 Bold" panose="020B0800020000000000" pitchFamily="34" charset="0"/>
              </a:rPr>
              <a:t>Live your Why</a:t>
            </a:r>
            <a:endParaRPr lang="en-US" dirty="0">
              <a:solidFill>
                <a:srgbClr val="5B2B82"/>
              </a:solidFill>
              <a:latin typeface="HurmeGeometricSans2 Bold" panose="020B0800020000000000" pitchFamily="34" charset="0"/>
            </a:endParaRPr>
          </a:p>
        </p:txBody>
      </p:sp>
      <p:sp>
        <p:nvSpPr>
          <p:cNvPr id="3" name="Subtitle 2"/>
          <p:cNvSpPr>
            <a:spLocks noGrp="1"/>
          </p:cNvSpPr>
          <p:nvPr>
            <p:ph type="subTitle" idx="1"/>
          </p:nvPr>
        </p:nvSpPr>
        <p:spPr>
          <a:xfrm>
            <a:off x="827584" y="3501642"/>
            <a:ext cx="7063740" cy="791454"/>
          </a:xfrm>
        </p:spPr>
        <p:txBody>
          <a:bodyPr/>
          <a:lstStyle/>
          <a:p>
            <a:r>
              <a:rPr lang="en-US" dirty="0" smtClean="0">
                <a:solidFill>
                  <a:schemeClr val="bg1"/>
                </a:solidFill>
                <a:latin typeface="Avenir LT Std 55 Roman" panose="020B0503020203020204" pitchFamily="34" charset="0"/>
              </a:rPr>
              <a:t>ACSSJ Student Leadership Webinar Series in the Spirit of the Founders</a:t>
            </a:r>
            <a:endParaRPr lang="en-US" dirty="0">
              <a:solidFill>
                <a:schemeClr val="bg1"/>
              </a:solidFill>
              <a:latin typeface="Avenir LT Std 55 Roman" panose="020B05030202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7592"/>
          <a:stretch/>
        </p:blipFill>
        <p:spPr>
          <a:xfrm>
            <a:off x="1369691" y="4863472"/>
            <a:ext cx="6352032" cy="1628768"/>
          </a:xfrm>
          <a:prstGeom prst="rect">
            <a:avLst/>
          </a:prstGeom>
        </p:spPr>
      </p:pic>
      <p:pic>
        <p:nvPicPr>
          <p:cNvPr id="6" name="Picture 5"/>
          <p:cNvPicPr>
            <a:picLocks noChangeAspect="1"/>
          </p:cNvPicPr>
          <p:nvPr/>
        </p:nvPicPr>
        <p:blipFill>
          <a:blip r:embed="rId4"/>
          <a:stretch>
            <a:fillRect/>
          </a:stretch>
        </p:blipFill>
        <p:spPr>
          <a:xfrm>
            <a:off x="435039" y="2592986"/>
            <a:ext cx="394659" cy="676559"/>
          </a:xfrm>
          <a:prstGeom prst="rect">
            <a:avLst/>
          </a:prstGeom>
        </p:spPr>
      </p:pic>
    </p:spTree>
    <p:extLst>
      <p:ext uri="{BB962C8B-B14F-4D97-AF65-F5344CB8AC3E}">
        <p14:creationId xmlns:p14="http://schemas.microsoft.com/office/powerpoint/2010/main" val="4249137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2B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20688"/>
            <a:ext cx="7063740" cy="2886072"/>
          </a:xfrm>
        </p:spPr>
        <p:txBody>
          <a:bodyPr/>
          <a:lstStyle/>
          <a:p>
            <a:r>
              <a:rPr lang="en-US" dirty="0" smtClean="0">
                <a:latin typeface="HurmeGeometricSans2 Bold" panose="020B0800020000000000" pitchFamily="34" charset="0"/>
              </a:rPr>
              <a:t>How Great Leaders Inspire Action</a:t>
            </a:r>
            <a:endParaRPr lang="en-US" dirty="0">
              <a:latin typeface="HurmeGeometricSans2 Bold" panose="020B0800020000000000" pitchFamily="34" charset="0"/>
            </a:endParaRPr>
          </a:p>
        </p:txBody>
      </p:sp>
      <p:sp>
        <p:nvSpPr>
          <p:cNvPr id="3" name="Subtitle 2"/>
          <p:cNvSpPr>
            <a:spLocks noGrp="1"/>
          </p:cNvSpPr>
          <p:nvPr>
            <p:ph type="subTitle" idx="1"/>
          </p:nvPr>
        </p:nvSpPr>
        <p:spPr>
          <a:xfrm>
            <a:off x="827584" y="3501642"/>
            <a:ext cx="7063740" cy="791454"/>
          </a:xfrm>
        </p:spPr>
        <p:txBody>
          <a:bodyPr/>
          <a:lstStyle/>
          <a:p>
            <a:r>
              <a:rPr lang="en-US" dirty="0" smtClean="0">
                <a:latin typeface="Avenir LT Std 55 Roman" panose="020B0503020203020204" pitchFamily="34" charset="0"/>
                <a:hlinkClick r:id="rId3"/>
              </a:rPr>
              <a:t>Simon Sinek Ted Talk</a:t>
            </a:r>
            <a:endParaRPr lang="en-US" dirty="0">
              <a:latin typeface="Avenir LT Std 55 Roman" panose="020B0503020203020204" pitchFamily="34" charset="0"/>
            </a:endParaRPr>
          </a:p>
        </p:txBody>
      </p:sp>
    </p:spTree>
    <p:extLst>
      <p:ext uri="{BB962C8B-B14F-4D97-AF65-F5344CB8AC3E}">
        <p14:creationId xmlns:p14="http://schemas.microsoft.com/office/powerpoint/2010/main" val="209678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501900"/>
            <a:ext cx="9144000" cy="1831033"/>
          </a:xfrm>
          <a:prstGeom prst="rect">
            <a:avLst/>
          </a:prstGeom>
        </p:spPr>
      </p:pic>
      <p:pic>
        <p:nvPicPr>
          <p:cNvPr id="6" name="Picture 5"/>
          <p:cNvPicPr>
            <a:picLocks noChangeAspect="1"/>
          </p:cNvPicPr>
          <p:nvPr/>
        </p:nvPicPr>
        <p:blipFill>
          <a:blip r:embed="rId4"/>
          <a:stretch>
            <a:fillRect/>
          </a:stretch>
        </p:blipFill>
        <p:spPr>
          <a:xfrm>
            <a:off x="457200" y="6400800"/>
            <a:ext cx="1790700" cy="266700"/>
          </a:xfrm>
          <a:prstGeom prst="rect">
            <a:avLst/>
          </a:prstGeom>
        </p:spPr>
      </p:pic>
    </p:spTree>
    <p:extLst>
      <p:ext uri="{BB962C8B-B14F-4D97-AF65-F5344CB8AC3E}">
        <p14:creationId xmlns:p14="http://schemas.microsoft.com/office/powerpoint/2010/main" val="3288790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63272" cy="1162050"/>
          </a:xfrm>
        </p:spPr>
        <p:txBody>
          <a:bodyPr>
            <a:noAutofit/>
          </a:bodyPr>
          <a:lstStyle/>
          <a:p>
            <a:pPr algn="ctr"/>
            <a:r>
              <a:rPr lang="en-US" sz="3600" dirty="0" smtClean="0">
                <a:latin typeface="Avenir LT Std 65 Medium" panose="020B0603020203020204" pitchFamily="34" charset="0"/>
              </a:rPr>
              <a:t>YOUR “WHY”</a:t>
            </a:r>
            <a:br>
              <a:rPr lang="en-US" sz="3600" dirty="0" smtClean="0">
                <a:latin typeface="Avenir LT Std 65 Medium" panose="020B0603020203020204" pitchFamily="34" charset="0"/>
              </a:rPr>
            </a:br>
            <a:r>
              <a:rPr lang="en-US" sz="3600" dirty="0" smtClean="0">
                <a:latin typeface="Avenir LT Std 65 Medium" panose="020B0603020203020204" pitchFamily="34" charset="0"/>
              </a:rPr>
              <a:t>STATEMENT</a:t>
            </a:r>
            <a:endParaRPr lang="en-US" sz="3600" dirty="0">
              <a:latin typeface="Avenir LT Std 65 Medium" panose="020B0603020203020204" pitchFamily="34" charset="0"/>
            </a:endParaRPr>
          </a:p>
        </p:txBody>
      </p:sp>
      <p:sp>
        <p:nvSpPr>
          <p:cNvPr id="3" name="Content Placeholder 2"/>
          <p:cNvSpPr>
            <a:spLocks noGrp="1"/>
          </p:cNvSpPr>
          <p:nvPr>
            <p:ph idx="1"/>
          </p:nvPr>
        </p:nvSpPr>
        <p:spPr>
          <a:xfrm>
            <a:off x="457200" y="1435100"/>
            <a:ext cx="8229600" cy="4691063"/>
          </a:xfrm>
        </p:spPr>
        <p:txBody>
          <a:bodyPr>
            <a:normAutofit/>
          </a:bodyPr>
          <a:lstStyle/>
          <a:p>
            <a:endParaRPr lang="en-US" dirty="0"/>
          </a:p>
          <a:p>
            <a:r>
              <a:rPr lang="en-US" sz="2000" dirty="0" smtClean="0">
                <a:latin typeface="Avenir LT Std 65 Medium" panose="020B0603020203020204" pitchFamily="34" charset="0"/>
              </a:rPr>
              <a:t>One sentence that captures your unique contribution and impact</a:t>
            </a:r>
          </a:p>
          <a:p>
            <a:endParaRPr lang="en-US" sz="2000" dirty="0" smtClean="0">
              <a:latin typeface="Avenir LT Std 65 Medium" panose="020B0603020203020204" pitchFamily="34" charset="0"/>
            </a:endParaRPr>
          </a:p>
          <a:p>
            <a:r>
              <a:rPr lang="en-US" sz="2000" dirty="0" smtClean="0">
                <a:latin typeface="Avenir LT Std 65 Medium" panose="020B0603020203020204" pitchFamily="34" charset="0"/>
              </a:rPr>
              <a:t>Contribution: Actionable part of your Why</a:t>
            </a:r>
          </a:p>
          <a:p>
            <a:endParaRPr lang="en-US" sz="2000" dirty="0" smtClean="0">
              <a:latin typeface="Avenir LT Std 65 Medium" panose="020B0603020203020204" pitchFamily="34" charset="0"/>
            </a:endParaRPr>
          </a:p>
          <a:p>
            <a:r>
              <a:rPr lang="en-US" sz="2000" dirty="0" smtClean="0">
                <a:latin typeface="Avenir LT Std 65 Medium" panose="020B0603020203020204" pitchFamily="34" charset="0"/>
              </a:rPr>
              <a:t>Impact: Condition you wish to leave the people and world around you</a:t>
            </a:r>
          </a:p>
          <a:p>
            <a:endParaRPr lang="en-US" dirty="0" smtClean="0"/>
          </a:p>
        </p:txBody>
      </p:sp>
    </p:spTree>
    <p:extLst>
      <p:ext uri="{BB962C8B-B14F-4D97-AF65-F5344CB8AC3E}">
        <p14:creationId xmlns:p14="http://schemas.microsoft.com/office/powerpoint/2010/main" val="1931083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1767891"/>
            <a:ext cx="6858000" cy="792163"/>
          </a:xfrm>
        </p:spPr>
        <p:txBody>
          <a:bodyPr>
            <a:noAutofit/>
          </a:bodyPr>
          <a:lstStyle/>
          <a:p>
            <a:pPr>
              <a:defRPr/>
            </a:pPr>
            <a:r>
              <a:rPr lang="en-US" altLang="en-US" sz="2000" dirty="0" smtClean="0">
                <a:latin typeface="Avenir LT Std 45 Book" panose="020B0502020203020204" pitchFamily="34" charset="0"/>
              </a:rPr>
              <a:t>“</a:t>
            </a:r>
            <a:r>
              <a:rPr lang="en-US" altLang="en-US" sz="3600" dirty="0" smtClean="0">
                <a:latin typeface="Avenir LT Std 65 Medium" panose="020B0603020203020204" pitchFamily="34" charset="0"/>
              </a:rPr>
              <a:t>The </a:t>
            </a:r>
            <a:r>
              <a:rPr lang="en-US" altLang="en-US" sz="3600" dirty="0">
                <a:latin typeface="Avenir LT Std 65 Medium" panose="020B0603020203020204" pitchFamily="34" charset="0"/>
              </a:rPr>
              <a:t>Purposeful Graduate: Why Colleges Must Talk to Students about </a:t>
            </a:r>
            <a:r>
              <a:rPr lang="en-US" altLang="en-US" sz="3600" dirty="0" smtClean="0">
                <a:latin typeface="Avenir LT Std 65 Medium" panose="020B0603020203020204" pitchFamily="34" charset="0"/>
              </a:rPr>
              <a:t>Vocation”</a:t>
            </a:r>
            <a:r>
              <a:rPr lang="en-US" sz="3600" b="1" dirty="0" smtClean="0">
                <a:latin typeface="Avenir LT Std 65 Medium" panose="020B0603020203020204" pitchFamily="34" charset="0"/>
              </a:rPr>
              <a:t/>
            </a:r>
            <a:br>
              <a:rPr lang="en-US" sz="3600" b="1" dirty="0" smtClean="0">
                <a:latin typeface="Avenir LT Std 65 Medium" panose="020B0603020203020204" pitchFamily="34" charset="0"/>
              </a:rPr>
            </a:br>
            <a:r>
              <a:rPr lang="en-US" sz="3600" dirty="0" smtClean="0">
                <a:latin typeface="Avenir LT Std 65 Medium" panose="020B0603020203020204" pitchFamily="34" charset="0"/>
              </a:rPr>
              <a:t>Author: Dr. Tim Clydesdale</a:t>
            </a:r>
            <a:endParaRPr lang="en-US" sz="3600" dirty="0">
              <a:latin typeface="Avenir LT Std 65 Medium" panose="020B0603020203020204" pitchFamily="34" charset="0"/>
            </a:endParaRPr>
          </a:p>
        </p:txBody>
      </p:sp>
      <p:sp>
        <p:nvSpPr>
          <p:cNvPr id="14339" name="Rectangle 3"/>
          <p:cNvSpPr>
            <a:spLocks noGrp="1" noChangeArrowheads="1"/>
          </p:cNvSpPr>
          <p:nvPr>
            <p:ph idx="1"/>
          </p:nvPr>
        </p:nvSpPr>
        <p:spPr>
          <a:xfrm>
            <a:off x="0" y="2780928"/>
            <a:ext cx="8460432" cy="5147785"/>
          </a:xfrm>
        </p:spPr>
        <p:txBody>
          <a:bodyPr>
            <a:normAutofit/>
          </a:bodyPr>
          <a:lstStyle/>
          <a:p>
            <a:r>
              <a:rPr lang="en-US" altLang="en-US" sz="2800" dirty="0" smtClean="0">
                <a:latin typeface="Avenir LT Std 45 Book" panose="020B0502020203020204" pitchFamily="34" charset="0"/>
              </a:rPr>
              <a:t>Tim </a:t>
            </a:r>
            <a:r>
              <a:rPr lang="en-US" altLang="en-US" sz="2800" dirty="0">
                <a:latin typeface="Avenir LT Std 45 Book" panose="020B0502020203020204" pitchFamily="34" charset="0"/>
              </a:rPr>
              <a:t>Clydesdale is professor of sociology at The College of New Jersey. A first-generation college graduate, he earned his baccalaureate degree at Wheaton College (IL), and completed his PhD at Princeton University. </a:t>
            </a:r>
            <a:r>
              <a:rPr lang="en-US" altLang="en-US" sz="2800" dirty="0" smtClean="0">
                <a:latin typeface="Avenir LT Std 45 Book" panose="020B0502020203020204" pitchFamily="34" charset="0"/>
              </a:rPr>
              <a:t>His book which includes research from his </a:t>
            </a:r>
            <a:r>
              <a:rPr lang="en-US" altLang="en-US" sz="2800" dirty="0">
                <a:latin typeface="Avenir LT Std 45 Book" panose="020B0502020203020204" pitchFamily="34" charset="0"/>
              </a:rPr>
              <a:t>evaluation of an 88-campus, Lilly Endowment </a:t>
            </a:r>
            <a:r>
              <a:rPr lang="en-US" altLang="en-US" sz="2800" dirty="0" smtClean="0">
                <a:latin typeface="Avenir LT Std 45 Book" panose="020B0502020203020204" pitchFamily="34" charset="0"/>
              </a:rPr>
              <a:t>initiative, </a:t>
            </a:r>
            <a:r>
              <a:rPr lang="en-US" altLang="en-US" sz="2800" dirty="0">
                <a:latin typeface="Avenir LT Std 45 Book" panose="020B0502020203020204" pitchFamily="34" charset="0"/>
              </a:rPr>
              <a:t>was published in May 2015 by the University of Chicago Press. </a:t>
            </a:r>
            <a:endParaRPr lang="en-US" altLang="en-US" sz="2800" dirty="0" smtClean="0"/>
          </a:p>
        </p:txBody>
      </p:sp>
      <p:pic>
        <p:nvPicPr>
          <p:cNvPr id="1025" name="Picture 1" descr="Clydesd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932" y="44553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148114"/>
            <a:ext cx="65" cy="2962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3752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68300" y="393700"/>
            <a:ext cx="8407400" cy="6070600"/>
          </a:xfrm>
          <a:prstGeom prst="rect">
            <a:avLst/>
          </a:prstGeom>
        </p:spPr>
      </p:pic>
      <p:pic>
        <p:nvPicPr>
          <p:cNvPr id="5" name="Picture 4"/>
          <p:cNvPicPr>
            <a:picLocks noChangeAspect="1"/>
          </p:cNvPicPr>
          <p:nvPr/>
        </p:nvPicPr>
        <p:blipFill>
          <a:blip r:embed="rId4"/>
          <a:stretch>
            <a:fillRect/>
          </a:stretch>
        </p:blipFill>
        <p:spPr>
          <a:xfrm>
            <a:off x="827584" y="358676"/>
            <a:ext cx="8229600" cy="1054100"/>
          </a:xfrm>
          <a:prstGeom prst="rect">
            <a:avLst/>
          </a:prstGeom>
        </p:spPr>
      </p:pic>
      <p:pic>
        <p:nvPicPr>
          <p:cNvPr id="7" name="Picture 6"/>
          <p:cNvPicPr>
            <a:picLocks noChangeAspect="1"/>
          </p:cNvPicPr>
          <p:nvPr/>
        </p:nvPicPr>
        <p:blipFill>
          <a:blip r:embed="rId5"/>
          <a:stretch>
            <a:fillRect/>
          </a:stretch>
        </p:blipFill>
        <p:spPr>
          <a:xfrm>
            <a:off x="457200" y="6400800"/>
            <a:ext cx="1790700" cy="266700"/>
          </a:xfrm>
          <a:prstGeom prst="rect">
            <a:avLst/>
          </a:prstGeom>
        </p:spPr>
      </p:pic>
    </p:spTree>
    <p:extLst>
      <p:ext uri="{BB962C8B-B14F-4D97-AF65-F5344CB8AC3E}">
        <p14:creationId xmlns:p14="http://schemas.microsoft.com/office/powerpoint/2010/main" val="3028069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10237"/>
            <a:ext cx="7269480" cy="1325562"/>
          </a:xfrm>
        </p:spPr>
        <p:txBody>
          <a:bodyPr/>
          <a:lstStyle/>
          <a:p>
            <a:pPr algn="ctr"/>
            <a:r>
              <a:rPr lang="en-US" dirty="0" smtClean="0">
                <a:solidFill>
                  <a:srgbClr val="5B2B82"/>
                </a:solidFill>
                <a:latin typeface="HurmeGeometricSans2 Black" panose="020B0A00020000000000" pitchFamily="34" charset="0"/>
              </a:rPr>
              <a:t>Connections as leaders </a:t>
            </a:r>
            <a:br>
              <a:rPr lang="en-US" dirty="0" smtClean="0">
                <a:solidFill>
                  <a:srgbClr val="5B2B82"/>
                </a:solidFill>
                <a:latin typeface="HurmeGeometricSans2 Black" panose="020B0A00020000000000" pitchFamily="34" charset="0"/>
              </a:rPr>
            </a:br>
            <a:r>
              <a:rPr lang="en-US" dirty="0" smtClean="0">
                <a:solidFill>
                  <a:srgbClr val="5B2B82"/>
                </a:solidFill>
                <a:latin typeface="HurmeGeometricSans2 Black" panose="020B0A00020000000000" pitchFamily="34" charset="0"/>
              </a:rPr>
              <a:t>at the Mount</a:t>
            </a:r>
            <a:endParaRPr lang="en-US" dirty="0">
              <a:solidFill>
                <a:srgbClr val="5B2B82"/>
              </a:solidFill>
              <a:latin typeface="HurmeGeometricSans2 Black" panose="020B0A00020000000000"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674971"/>
            <a:ext cx="1676308" cy="16763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461" y="1884456"/>
            <a:ext cx="3779912" cy="1081314"/>
          </a:xfrm>
          <a:prstGeom prst="rect">
            <a:avLst/>
          </a:prstGeom>
        </p:spPr>
      </p:pic>
      <p:sp>
        <p:nvSpPr>
          <p:cNvPr id="5" name="TextBox 4"/>
          <p:cNvSpPr txBox="1"/>
          <p:nvPr/>
        </p:nvSpPr>
        <p:spPr>
          <a:xfrm>
            <a:off x="1800278" y="3433482"/>
            <a:ext cx="5470420" cy="1815882"/>
          </a:xfrm>
          <a:prstGeom prst="rect">
            <a:avLst/>
          </a:prstGeom>
          <a:noFill/>
        </p:spPr>
        <p:txBody>
          <a:bodyPr wrap="square" rtlCol="0">
            <a:spAutoFit/>
          </a:bodyPr>
          <a:lstStyle/>
          <a:p>
            <a:pPr algn="ctr"/>
            <a:r>
              <a:rPr lang="en-US" sz="2800" b="1" dirty="0" smtClean="0">
                <a:latin typeface="Avenir LT Std 65 Medium" panose="020B0603020203020204" pitchFamily="34" charset="0"/>
              </a:rPr>
              <a:t>SA Learning Dimensions</a:t>
            </a:r>
          </a:p>
          <a:p>
            <a:pPr marL="285750" indent="-285750" algn="ctr">
              <a:buFont typeface="Arial" panose="020B0604020202020204" pitchFamily="34" charset="0"/>
              <a:buChar char="•"/>
            </a:pPr>
            <a:r>
              <a:rPr lang="en-US" sz="2800" dirty="0" smtClean="0">
                <a:latin typeface="Avenir LT Std 65 Medium" panose="020B0603020203020204" pitchFamily="34" charset="0"/>
              </a:rPr>
              <a:t>Students as Leaders</a:t>
            </a:r>
          </a:p>
          <a:p>
            <a:pPr marL="285750" indent="-285750" algn="ctr">
              <a:buFont typeface="Arial" panose="020B0604020202020204" pitchFamily="34" charset="0"/>
              <a:buChar char="•"/>
            </a:pPr>
            <a:r>
              <a:rPr lang="en-US" sz="2800" dirty="0" smtClean="0">
                <a:latin typeface="Avenir LT Std 65 Medium" panose="020B0603020203020204" pitchFamily="34" charset="0"/>
              </a:rPr>
              <a:t>Students as Learners</a:t>
            </a:r>
          </a:p>
          <a:p>
            <a:pPr marL="285750" indent="-285750" algn="ctr">
              <a:buFont typeface="Arial" panose="020B0604020202020204" pitchFamily="34" charset="0"/>
              <a:buChar char="•"/>
            </a:pPr>
            <a:r>
              <a:rPr lang="en-US" sz="2800" dirty="0" smtClean="0">
                <a:latin typeface="Avenir LT Std 65 Medium" panose="020B0603020203020204" pitchFamily="34" charset="0"/>
              </a:rPr>
              <a:t>Students of Conscience</a:t>
            </a:r>
            <a:endParaRPr lang="en-US" sz="2800" dirty="0">
              <a:latin typeface="Avenir LT Std 65 Medium" panose="020B0603020203020204" pitchFamily="34" charset="0"/>
            </a:endParaRPr>
          </a:p>
        </p:txBody>
      </p:sp>
      <p:sp>
        <p:nvSpPr>
          <p:cNvPr id="6" name="TextBox 5"/>
          <p:cNvSpPr txBox="1"/>
          <p:nvPr/>
        </p:nvSpPr>
        <p:spPr>
          <a:xfrm>
            <a:off x="776126" y="5589240"/>
            <a:ext cx="7395256" cy="954107"/>
          </a:xfrm>
          <a:prstGeom prst="rect">
            <a:avLst/>
          </a:prstGeom>
          <a:noFill/>
        </p:spPr>
        <p:txBody>
          <a:bodyPr wrap="square" rtlCol="0">
            <a:spAutoFit/>
          </a:bodyPr>
          <a:lstStyle/>
          <a:p>
            <a:pPr algn="ctr"/>
            <a:r>
              <a:rPr lang="en-US" sz="2800" dirty="0" smtClean="0">
                <a:latin typeface="Avenir LT Std 65 Medium" panose="020B0603020203020204" pitchFamily="34" charset="0"/>
              </a:rPr>
              <a:t>To learn more visit </a:t>
            </a:r>
            <a:r>
              <a:rPr lang="en-US" sz="2800" dirty="0" smtClean="0">
                <a:latin typeface="Avenir LT Std 65 Medium" panose="020B0603020203020204" pitchFamily="34" charset="0"/>
                <a:hlinkClick r:id="rId5"/>
              </a:rPr>
              <a:t>www.startwithwhy.com</a:t>
            </a:r>
            <a:endParaRPr lang="en-US" sz="2800" dirty="0" smtClean="0">
              <a:latin typeface="Avenir LT Std 65 Medium" panose="020B0603020203020204" pitchFamily="34" charset="0"/>
            </a:endParaRPr>
          </a:p>
          <a:p>
            <a:pPr algn="ctr"/>
            <a:r>
              <a:rPr lang="en-US" sz="2800" dirty="0">
                <a:latin typeface="Avenir LT Std 65 Medium" panose="020B0603020203020204" pitchFamily="34" charset="0"/>
              </a:rPr>
              <a:t>a</a:t>
            </a:r>
            <a:r>
              <a:rPr lang="en-US" sz="2800" dirty="0" smtClean="0">
                <a:latin typeface="Avenir LT Std 65 Medium" panose="020B0603020203020204" pitchFamily="34" charset="0"/>
              </a:rPr>
              <a:t>nd www.msmu.edu/CalledtoLead</a:t>
            </a:r>
            <a:endParaRPr lang="en-US" sz="2800" dirty="0">
              <a:latin typeface="Avenir LT Std 65 Medium" panose="020B0603020203020204" pitchFamily="34" charset="0"/>
            </a:endParaRPr>
          </a:p>
        </p:txBody>
      </p:sp>
    </p:spTree>
    <p:extLst>
      <p:ext uri="{BB962C8B-B14F-4D97-AF65-F5344CB8AC3E}">
        <p14:creationId xmlns:p14="http://schemas.microsoft.com/office/powerpoint/2010/main" val="373268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12" y="524088"/>
            <a:ext cx="8748464" cy="6145272"/>
          </a:xfrm>
          <a:prstGeom prst="rect">
            <a:avLst/>
          </a:prstGeom>
        </p:spPr>
        <p:txBody>
          <a:bodyPr wrap="square">
            <a:spAutoFit/>
          </a:bodyPr>
          <a:lstStyle/>
          <a:p>
            <a:pPr>
              <a:spcAft>
                <a:spcPts val="400"/>
              </a:spcAft>
            </a:pPr>
            <a:r>
              <a:rPr lang="en-US" sz="2000" dirty="0" smtClean="0">
                <a:solidFill>
                  <a:srgbClr val="553377"/>
                </a:solidFill>
                <a:latin typeface="NewCenturySchlbk LT Std" panose="02040603050705020304" pitchFamily="18" charset="0"/>
              </a:rPr>
              <a:t>	Stimulated </a:t>
            </a:r>
            <a:r>
              <a:rPr lang="en-US" sz="2000" dirty="0">
                <a:solidFill>
                  <a:srgbClr val="553377"/>
                </a:solidFill>
                <a:latin typeface="NewCenturySchlbk LT Std" panose="02040603050705020304" pitchFamily="18" charset="0"/>
              </a:rPr>
              <a:t>by the Holy Spirit of Love </a:t>
            </a:r>
            <a:endParaRPr lang="en-US" sz="2000" kern="1400" dirty="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a:t>
            </a:r>
            <a:r>
              <a:rPr lang="en-US" sz="2000" dirty="0">
                <a:solidFill>
                  <a:srgbClr val="553377"/>
                </a:solidFill>
                <a:latin typeface="NewCenturySchlbk LT Std" panose="02040603050705020304" pitchFamily="18" charset="0"/>
              </a:rPr>
              <a:t>	and receptive to </a:t>
            </a:r>
            <a:r>
              <a:rPr lang="en-US" sz="2000" dirty="0" smtClean="0">
                <a:solidFill>
                  <a:srgbClr val="553377"/>
                </a:solidFill>
                <a:latin typeface="NewCenturySchlbk LT Std" panose="02040603050705020304" pitchFamily="18" charset="0"/>
              </a:rPr>
              <a:t>these </a:t>
            </a:r>
            <a:r>
              <a:rPr lang="en-US" sz="2000" dirty="0">
                <a:solidFill>
                  <a:srgbClr val="553377"/>
                </a:solidFill>
                <a:latin typeface="NewCenturySchlbk LT Std" panose="02040603050705020304" pitchFamily="18" charset="0"/>
              </a:rPr>
              <a:t>inspirations</a:t>
            </a:r>
            <a:endParaRPr lang="en-US" sz="2000" kern="1400" dirty="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The Sister </a:t>
            </a:r>
            <a:r>
              <a:rPr lang="en-US" sz="2000" dirty="0">
                <a:solidFill>
                  <a:srgbClr val="553377"/>
                </a:solidFill>
                <a:latin typeface="NewCenturySchlbk LT Std" panose="02040603050705020304" pitchFamily="18" charset="0"/>
              </a:rPr>
              <a:t>of Saint Joseph </a:t>
            </a:r>
            <a:r>
              <a:rPr lang="en-US" sz="2000" dirty="0" smtClean="0">
                <a:solidFill>
                  <a:srgbClr val="553377"/>
                </a:solidFill>
                <a:latin typeface="NewCenturySchlbk LT Std" panose="02040603050705020304" pitchFamily="18" charset="0"/>
              </a:rPr>
              <a:t>moves </a:t>
            </a:r>
            <a:r>
              <a:rPr lang="en-US" sz="2000" dirty="0">
                <a:solidFill>
                  <a:srgbClr val="553377"/>
                </a:solidFill>
                <a:latin typeface="NewCenturySchlbk LT Std" panose="02040603050705020304" pitchFamily="18" charset="0"/>
              </a:rPr>
              <a:t>always </a:t>
            </a:r>
            <a:endParaRPr lang="en-US" sz="2000" kern="1400" dirty="0">
              <a:solidFill>
                <a:srgbClr val="000000"/>
              </a:solidFill>
              <a:latin typeface="Calibri" panose="020F0502020204030204" pitchFamily="34" charset="0"/>
            </a:endParaRPr>
          </a:p>
          <a:p>
            <a:pPr>
              <a:spcAft>
                <a:spcPts val="400"/>
              </a:spcAft>
            </a:pPr>
            <a:r>
              <a:rPr lang="en-US" sz="2000" dirty="0" smtClean="0">
                <a:solidFill>
                  <a:srgbClr val="553377"/>
                </a:solidFill>
                <a:latin typeface="NewCenturySchlbk LT Std" panose="02040603050705020304" pitchFamily="18" charset="0"/>
              </a:rPr>
              <a:t>	towards </a:t>
            </a:r>
            <a:r>
              <a:rPr lang="en-US" sz="2000" dirty="0">
                <a:solidFill>
                  <a:srgbClr val="553377"/>
                </a:solidFill>
                <a:latin typeface="NewCenturySchlbk LT Std" panose="02040603050705020304" pitchFamily="18" charset="0"/>
              </a:rPr>
              <a:t>profound love of God</a:t>
            </a:r>
            <a:endParaRPr lang="en-US" sz="2000" kern="1400" dirty="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and </a:t>
            </a:r>
            <a:r>
              <a:rPr lang="en-US" sz="2000" dirty="0">
                <a:solidFill>
                  <a:srgbClr val="553377"/>
                </a:solidFill>
                <a:latin typeface="NewCenturySchlbk LT Std" panose="02040603050705020304" pitchFamily="18" charset="0"/>
              </a:rPr>
              <a:t>love of neighbor without distinction</a:t>
            </a:r>
            <a:endParaRPr lang="en-US" sz="2000" kern="1400" dirty="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from </a:t>
            </a:r>
            <a:r>
              <a:rPr lang="en-US" sz="2000" dirty="0">
                <a:solidFill>
                  <a:srgbClr val="553377"/>
                </a:solidFill>
                <a:latin typeface="NewCenturySchlbk LT Std" panose="02040603050705020304" pitchFamily="18" charset="0"/>
              </a:rPr>
              <a:t>whom she does not separate herself</a:t>
            </a:r>
            <a:endParaRPr lang="en-US" sz="2000" kern="1400" dirty="0">
              <a:solidFill>
                <a:srgbClr val="000000"/>
              </a:solidFill>
              <a:latin typeface="Calibri" panose="020F0502020204030204" pitchFamily="34" charset="0"/>
            </a:endParaRPr>
          </a:p>
          <a:p>
            <a:pPr>
              <a:spcAft>
                <a:spcPts val="400"/>
              </a:spcAft>
            </a:pPr>
            <a:r>
              <a:rPr lang="en-US" sz="2000" dirty="0" smtClean="0">
                <a:solidFill>
                  <a:srgbClr val="553377"/>
                </a:solidFill>
                <a:latin typeface="NewCenturySchlbk LT Std" panose="02040603050705020304" pitchFamily="18" charset="0"/>
              </a:rPr>
              <a:t>	and </a:t>
            </a:r>
            <a:r>
              <a:rPr lang="en-US" sz="2000" dirty="0">
                <a:solidFill>
                  <a:srgbClr val="553377"/>
                </a:solidFill>
                <a:latin typeface="NewCenturySchlbk LT Std" panose="02040603050705020304" pitchFamily="18" charset="0"/>
              </a:rPr>
              <a:t>for whom, in the following of Christ</a:t>
            </a:r>
            <a:endParaRPr lang="en-US" sz="2000" kern="1400" dirty="0">
              <a:solidFill>
                <a:srgbClr val="000000"/>
              </a:solidFill>
              <a:latin typeface="Calibri" panose="020F0502020204030204" pitchFamily="34" charset="0"/>
            </a:endParaRPr>
          </a:p>
          <a:p>
            <a:pPr>
              <a:spcAft>
                <a:spcPts val="400"/>
              </a:spcAft>
            </a:pPr>
            <a:r>
              <a:rPr lang="en-US" sz="2000" dirty="0" smtClean="0">
                <a:solidFill>
                  <a:srgbClr val="553377"/>
                </a:solidFill>
                <a:latin typeface="NewCenturySchlbk LT Std" panose="02040603050705020304" pitchFamily="18" charset="0"/>
              </a:rPr>
              <a:t>	</a:t>
            </a:r>
            <a:r>
              <a:rPr lang="en-US" sz="2000" dirty="0">
                <a:solidFill>
                  <a:srgbClr val="553377"/>
                </a:solidFill>
                <a:latin typeface="NewCenturySchlbk LT Std" panose="02040603050705020304" pitchFamily="18" charset="0"/>
              </a:rPr>
              <a:t>	she works in order to achieve unity</a:t>
            </a:r>
            <a:endParaRPr lang="en-US" sz="2000" kern="1400" dirty="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a:t>
            </a:r>
            <a:r>
              <a:rPr lang="en-US" sz="2000" dirty="0">
                <a:solidFill>
                  <a:srgbClr val="553377"/>
                </a:solidFill>
                <a:latin typeface="NewCenturySchlbk LT Std" panose="02040603050705020304" pitchFamily="18" charset="0"/>
              </a:rPr>
              <a:t>	both of neighbor with neighbor</a:t>
            </a:r>
            <a:endParaRPr lang="en-US" sz="2000" kern="1400" dirty="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and </a:t>
            </a:r>
            <a:r>
              <a:rPr lang="en-US" sz="2000" dirty="0">
                <a:solidFill>
                  <a:srgbClr val="553377"/>
                </a:solidFill>
                <a:latin typeface="NewCenturySchlbk LT Std" panose="02040603050705020304" pitchFamily="18" charset="0"/>
              </a:rPr>
              <a:t>neighbor with </a:t>
            </a:r>
            <a:r>
              <a:rPr lang="en-US" sz="2000" dirty="0" smtClean="0">
                <a:solidFill>
                  <a:srgbClr val="553377"/>
                </a:solidFill>
                <a:latin typeface="NewCenturySchlbk LT Std" panose="02040603050705020304" pitchFamily="18" charset="0"/>
              </a:rPr>
              <a:t>God</a:t>
            </a:r>
            <a:endParaRPr lang="en-US" sz="2000" kern="1400" dirty="0" smtClean="0">
              <a:solidFill>
                <a:srgbClr val="000000"/>
              </a:solidFill>
              <a:latin typeface="Calibri" panose="020F0502020204030204" pitchFamily="34" charset="0"/>
            </a:endParaRPr>
          </a:p>
          <a:p>
            <a:pPr>
              <a:spcAft>
                <a:spcPts val="400"/>
              </a:spcAft>
            </a:pPr>
            <a:r>
              <a:rPr lang="en-US" sz="2000" dirty="0" smtClean="0">
                <a:solidFill>
                  <a:srgbClr val="553377"/>
                </a:solidFill>
                <a:latin typeface="NewCenturySchlbk LT Std" panose="02040603050705020304" pitchFamily="18" charset="0"/>
              </a:rPr>
              <a:t>	directly </a:t>
            </a:r>
            <a:r>
              <a:rPr lang="en-US" sz="2000" dirty="0">
                <a:solidFill>
                  <a:srgbClr val="553377"/>
                </a:solidFill>
                <a:latin typeface="NewCenturySchlbk LT Std" panose="02040603050705020304" pitchFamily="18" charset="0"/>
              </a:rPr>
              <a:t>in this </a:t>
            </a:r>
            <a:r>
              <a:rPr lang="en-US" sz="2000" dirty="0" smtClean="0">
                <a:solidFill>
                  <a:srgbClr val="553377"/>
                </a:solidFill>
                <a:latin typeface="NewCenturySchlbk LT Std" panose="02040603050705020304" pitchFamily="18" charset="0"/>
              </a:rPr>
              <a:t>apostolate and </a:t>
            </a:r>
            <a:r>
              <a:rPr lang="en-US" sz="2000" dirty="0">
                <a:solidFill>
                  <a:srgbClr val="553377"/>
                </a:solidFill>
                <a:latin typeface="NewCenturySchlbk LT Std" panose="02040603050705020304" pitchFamily="18" charset="0"/>
              </a:rPr>
              <a:t>indirectly through works of </a:t>
            </a:r>
            <a:r>
              <a:rPr lang="en-US" sz="2000" dirty="0" smtClean="0">
                <a:solidFill>
                  <a:srgbClr val="553377"/>
                </a:solidFill>
                <a:latin typeface="NewCenturySchlbk LT Std" panose="02040603050705020304" pitchFamily="18" charset="0"/>
              </a:rPr>
              <a:t>charity,</a:t>
            </a:r>
            <a:endParaRPr lang="en-US" sz="2000" kern="1400" dirty="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in </a:t>
            </a:r>
            <a:r>
              <a:rPr lang="en-US" sz="2000" dirty="0">
                <a:solidFill>
                  <a:srgbClr val="553377"/>
                </a:solidFill>
                <a:latin typeface="NewCenturySchlbk LT Std" panose="02040603050705020304" pitchFamily="18" charset="0"/>
              </a:rPr>
              <a:t>humility – the spirit of the Incarnate Word (</a:t>
            </a:r>
            <a:r>
              <a:rPr lang="en-US" dirty="0">
                <a:solidFill>
                  <a:srgbClr val="553377"/>
                </a:solidFill>
                <a:latin typeface="NewCenturySchlbk LT Std" panose="02040603050705020304" pitchFamily="18" charset="0"/>
              </a:rPr>
              <a:t>Phil</a:t>
            </a:r>
            <a:r>
              <a:rPr lang="en-US" sz="2000" dirty="0">
                <a:solidFill>
                  <a:srgbClr val="553377"/>
                </a:solidFill>
                <a:latin typeface="NewCenturySchlbk LT Std" panose="02040603050705020304" pitchFamily="18" charset="0"/>
              </a:rPr>
              <a:t> </a:t>
            </a:r>
            <a:r>
              <a:rPr lang="en-US" dirty="0">
                <a:solidFill>
                  <a:srgbClr val="553377"/>
                </a:solidFill>
                <a:latin typeface="NewCenturySchlbk LT Std" panose="02040603050705020304" pitchFamily="18" charset="0"/>
              </a:rPr>
              <a:t>2:5-11</a:t>
            </a:r>
            <a:r>
              <a:rPr lang="en-US" sz="2000" dirty="0">
                <a:solidFill>
                  <a:srgbClr val="553377"/>
                </a:solidFill>
                <a:latin typeface="NewCenturySchlbk LT Std" panose="02040603050705020304" pitchFamily="18" charset="0"/>
              </a:rPr>
              <a:t>)</a:t>
            </a:r>
            <a:endParaRPr lang="en-US" sz="2000" kern="1400" dirty="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in </a:t>
            </a:r>
            <a:r>
              <a:rPr lang="en-US" sz="2000" dirty="0">
                <a:solidFill>
                  <a:srgbClr val="553377"/>
                </a:solidFill>
                <a:latin typeface="NewCenturySchlbk LT Std" panose="02040603050705020304" pitchFamily="18" charset="0"/>
              </a:rPr>
              <a:t>sincere charity </a:t>
            </a:r>
            <a:r>
              <a:rPr lang="en-US" sz="2000" dirty="0" smtClean="0">
                <a:solidFill>
                  <a:srgbClr val="553377"/>
                </a:solidFill>
                <a:latin typeface="NewCenturySchlbk LT Std" panose="02040603050705020304" pitchFamily="18" charset="0"/>
              </a:rPr>
              <a:t>– </a:t>
            </a:r>
            <a:r>
              <a:rPr lang="en-US" sz="2000" dirty="0">
                <a:solidFill>
                  <a:srgbClr val="553377"/>
                </a:solidFill>
                <a:latin typeface="NewCenturySchlbk LT Std" panose="02040603050705020304" pitchFamily="18" charset="0"/>
              </a:rPr>
              <a:t>the manner of Saint </a:t>
            </a:r>
            <a:r>
              <a:rPr lang="en-US" sz="2000" dirty="0" smtClean="0">
                <a:solidFill>
                  <a:srgbClr val="553377"/>
                </a:solidFill>
                <a:latin typeface="NewCenturySchlbk LT Std" panose="02040603050705020304" pitchFamily="18" charset="0"/>
              </a:rPr>
              <a:t>Joseph, </a:t>
            </a: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whose </a:t>
            </a:r>
            <a:r>
              <a:rPr lang="en-US" sz="2000" dirty="0">
                <a:solidFill>
                  <a:srgbClr val="553377"/>
                </a:solidFill>
                <a:latin typeface="NewCenturySchlbk LT Std" panose="02040603050705020304" pitchFamily="18" charset="0"/>
              </a:rPr>
              <a:t>name </a:t>
            </a:r>
            <a:r>
              <a:rPr lang="en-US" sz="2000" dirty="0" smtClean="0">
                <a:solidFill>
                  <a:srgbClr val="553377"/>
                </a:solidFill>
                <a:latin typeface="NewCenturySchlbk LT Std" panose="02040603050705020304" pitchFamily="18" charset="0"/>
              </a:rPr>
              <a:t>she bears</a:t>
            </a:r>
            <a:endParaRPr lang="en-US" sz="2000" kern="1400" dirty="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in </a:t>
            </a:r>
            <a:r>
              <a:rPr lang="en-US" sz="2000" dirty="0">
                <a:solidFill>
                  <a:srgbClr val="553377"/>
                </a:solidFill>
                <a:latin typeface="NewCenturySchlbk LT Std" panose="02040603050705020304" pitchFamily="18" charset="0"/>
              </a:rPr>
              <a:t>an </a:t>
            </a:r>
            <a:r>
              <a:rPr lang="en-US" sz="2000" dirty="0" err="1">
                <a:solidFill>
                  <a:srgbClr val="553377"/>
                </a:solidFill>
                <a:latin typeface="NewCenturySchlbk LT Std" panose="02040603050705020304" pitchFamily="18" charset="0"/>
              </a:rPr>
              <a:t>Ignatian-Salesian</a:t>
            </a:r>
            <a:r>
              <a:rPr lang="en-US" sz="2000" dirty="0">
                <a:solidFill>
                  <a:srgbClr val="553377"/>
                </a:solidFill>
                <a:latin typeface="NewCenturySchlbk LT Std" panose="02040603050705020304" pitchFamily="18" charset="0"/>
              </a:rPr>
              <a:t> climate</a:t>
            </a:r>
            <a:r>
              <a:rPr lang="en-US" sz="2000" dirty="0" smtClean="0">
                <a:solidFill>
                  <a:srgbClr val="553377"/>
                </a:solidFill>
                <a:latin typeface="NewCenturySchlbk LT Std" panose="02040603050705020304" pitchFamily="18" charset="0"/>
              </a:rPr>
              <a:t>: </a:t>
            </a:r>
            <a:endParaRPr lang="en-US" sz="2000" kern="1400" dirty="0" smtClean="0">
              <a:solidFill>
                <a:srgbClr val="000000"/>
              </a:solidFill>
              <a:latin typeface="Calibri" panose="020F0502020204030204" pitchFamily="34" charset="0"/>
            </a:endParaRPr>
          </a:p>
          <a:p>
            <a:pPr>
              <a:spcAft>
                <a:spcPts val="400"/>
              </a:spcAft>
            </a:pPr>
            <a:r>
              <a:rPr lang="en-US" sz="2000" dirty="0" smtClean="0">
                <a:solidFill>
                  <a:srgbClr val="553377"/>
                </a:solidFill>
                <a:latin typeface="NewCenturySchlbk LT Std" panose="02040603050705020304" pitchFamily="18" charset="0"/>
              </a:rPr>
              <a:t>		that is, with an orientation towards excellence,</a:t>
            </a:r>
            <a:endParaRPr lang="en-US" sz="2000" kern="1400" dirty="0" smtClean="0">
              <a:solidFill>
                <a:srgbClr val="000000"/>
              </a:solidFill>
              <a:latin typeface="Calibri" panose="020F0502020204030204" pitchFamily="34" charset="0"/>
            </a:endParaRPr>
          </a:p>
          <a:p>
            <a:pPr>
              <a:spcAft>
                <a:spcPts val="400"/>
              </a:spcAft>
            </a:pPr>
            <a:r>
              <a:rPr lang="en-US" sz="2000" dirty="0">
                <a:solidFill>
                  <a:srgbClr val="553377"/>
                </a:solidFill>
                <a:latin typeface="NewCenturySchlbk LT Std" panose="02040603050705020304" pitchFamily="18" charset="0"/>
              </a:rPr>
              <a:t>		</a:t>
            </a:r>
            <a:r>
              <a:rPr lang="en-US" sz="2000" dirty="0" smtClean="0">
                <a:solidFill>
                  <a:srgbClr val="553377"/>
                </a:solidFill>
                <a:latin typeface="NewCenturySchlbk LT Std" panose="02040603050705020304" pitchFamily="18" charset="0"/>
              </a:rPr>
              <a:t>		tempered </a:t>
            </a:r>
            <a:r>
              <a:rPr lang="en-US" sz="2000" dirty="0">
                <a:solidFill>
                  <a:srgbClr val="553377"/>
                </a:solidFill>
                <a:latin typeface="NewCenturySchlbk LT Std" panose="02040603050705020304" pitchFamily="18" charset="0"/>
              </a:rPr>
              <a:t>by gentleness, peace, joy</a:t>
            </a:r>
            <a:r>
              <a:rPr lang="en-US" sz="2000" dirty="0" smtClean="0">
                <a:solidFill>
                  <a:srgbClr val="553377"/>
                </a:solidFill>
                <a:latin typeface="NewCenturySchlbk LT Std" panose="02040603050705020304" pitchFamily="18" charset="0"/>
              </a:rPr>
              <a:t>.</a:t>
            </a:r>
            <a:r>
              <a:rPr lang="en-US" sz="2000" kern="1400" dirty="0">
                <a:solidFill>
                  <a:srgbClr val="000000"/>
                </a:solidFill>
                <a:latin typeface="Calibri" panose="020F0502020204030204" pitchFamily="34" charset="0"/>
              </a:rPr>
              <a:t> </a:t>
            </a:r>
          </a:p>
        </p:txBody>
      </p:sp>
      <p:sp>
        <p:nvSpPr>
          <p:cNvPr id="4" name="Rectangle 3"/>
          <p:cNvSpPr/>
          <p:nvPr/>
        </p:nvSpPr>
        <p:spPr>
          <a:xfrm>
            <a:off x="1301011" y="44624"/>
            <a:ext cx="6678488" cy="400110"/>
          </a:xfrm>
          <a:prstGeom prst="rect">
            <a:avLst/>
          </a:prstGeom>
          <a:ln>
            <a:solidFill>
              <a:schemeClr val="accent1">
                <a:lumMod val="75000"/>
              </a:schemeClr>
            </a:solidFill>
          </a:ln>
        </p:spPr>
        <p:txBody>
          <a:bodyPr wrap="square">
            <a:spAutoFit/>
          </a:bodyPr>
          <a:lstStyle/>
          <a:p>
            <a:pPr algn="ctr">
              <a:spcAft>
                <a:spcPts val="600"/>
              </a:spcAft>
            </a:pPr>
            <a:r>
              <a:rPr lang="en-US" sz="2000" b="1" kern="1400" dirty="0">
                <a:solidFill>
                  <a:srgbClr val="553377"/>
                </a:solidFill>
                <a:latin typeface="HurmeGeometricSans2 Regular" panose="020B0500020000000000" pitchFamily="34" charset="0"/>
              </a:rPr>
              <a:t>Consensus </a:t>
            </a:r>
            <a:r>
              <a:rPr lang="en-US" sz="2000" b="1" kern="1400" dirty="0" smtClean="0">
                <a:solidFill>
                  <a:srgbClr val="553377"/>
                </a:solidFill>
                <a:latin typeface="HurmeGeometricSans2 Regular" panose="020B0500020000000000" pitchFamily="34" charset="0"/>
              </a:rPr>
              <a:t>Statement of the Sisters </a:t>
            </a:r>
            <a:r>
              <a:rPr lang="en-US" sz="2000" b="1" kern="1400" dirty="0">
                <a:solidFill>
                  <a:srgbClr val="553377"/>
                </a:solidFill>
                <a:latin typeface="HurmeGeometricSans2 Regular" panose="020B0500020000000000" pitchFamily="34" charset="0"/>
              </a:rPr>
              <a:t>of St. </a:t>
            </a:r>
            <a:r>
              <a:rPr lang="en-US" sz="2000" b="1" kern="1400" dirty="0" smtClean="0">
                <a:solidFill>
                  <a:srgbClr val="553377"/>
                </a:solidFill>
                <a:latin typeface="HurmeGeometricSans2 Regular" panose="020B0500020000000000" pitchFamily="34" charset="0"/>
              </a:rPr>
              <a:t>Joseph</a:t>
            </a:r>
            <a:endParaRPr lang="en-US" sz="900"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37047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Custom 2">
      <a:dk1>
        <a:srgbClr val="000000"/>
      </a:dk1>
      <a:lt1>
        <a:srgbClr val="FFFFFF"/>
      </a:lt1>
      <a:dk2>
        <a:srgbClr val="EEAA11"/>
      </a:dk2>
      <a:lt2>
        <a:srgbClr val="D6D3CC"/>
      </a:lt2>
      <a:accent1>
        <a:srgbClr val="EEAA11"/>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9346</TotalTime>
  <Words>1125</Words>
  <Application>Microsoft Office PowerPoint</Application>
  <PresentationFormat>On-screen Show (4:3)</PresentationFormat>
  <Paragraphs>177</Paragraphs>
  <Slides>11</Slides>
  <Notes>11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Avenir LT Std 45 Book</vt:lpstr>
      <vt:lpstr>Avenir LT Std 55 Roman</vt:lpstr>
      <vt:lpstr>Avenir LT Std 65 Medium</vt:lpstr>
      <vt:lpstr>Calibri</vt:lpstr>
      <vt:lpstr>Century Schoolbook</vt:lpstr>
      <vt:lpstr>HurmeGeometricSans2 Black</vt:lpstr>
      <vt:lpstr>HurmeGeometricSans2 Bold</vt:lpstr>
      <vt:lpstr>HurmeGeometricSans2 Regular</vt:lpstr>
      <vt:lpstr>NewCenturySchlbk LT Std</vt:lpstr>
      <vt:lpstr>Wingdings 2</vt:lpstr>
      <vt:lpstr>View</vt:lpstr>
      <vt:lpstr>Live your Why</vt:lpstr>
      <vt:lpstr>Live your Why</vt:lpstr>
      <vt:lpstr>How Great Leaders Inspire Action</vt:lpstr>
      <vt:lpstr>PowerPoint Presentation</vt:lpstr>
      <vt:lpstr>YOUR “WHY” STATEMENT</vt:lpstr>
      <vt:lpstr>“The Purposeful Graduate: Why Colleges Must Talk to Students about Vocation” Author: Dr. Tim Clydesdale</vt:lpstr>
      <vt:lpstr>PowerPoint Presentation</vt:lpstr>
      <vt:lpstr>Connections as leaders  at the Mount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Farah  Assir</dc:creator>
  <cp:lastModifiedBy>Shannon Green</cp:lastModifiedBy>
  <cp:revision>96</cp:revision>
  <dcterms:created xsi:type="dcterms:W3CDTF">2015-03-31T09:21:24Z</dcterms:created>
  <dcterms:modified xsi:type="dcterms:W3CDTF">2018-11-03T18:25:49Z</dcterms:modified>
</cp:coreProperties>
</file>